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  <p:sldMasterId id="2147483721" r:id="rId2"/>
    <p:sldMasterId id="2147483750" r:id="rId3"/>
    <p:sldMasterId id="2147483754" r:id="rId4"/>
    <p:sldMasterId id="2147483767" r:id="rId5"/>
    <p:sldMasterId id="2147483769" r:id="rId6"/>
  </p:sldMasterIdLst>
  <p:notesMasterIdLst>
    <p:notesMasterId r:id="rId37"/>
  </p:notesMasterIdLst>
  <p:handoutMasterIdLst>
    <p:handoutMasterId r:id="rId38"/>
  </p:handoutMasterIdLst>
  <p:sldIdLst>
    <p:sldId id="441" r:id="rId7"/>
    <p:sldId id="530" r:id="rId8"/>
    <p:sldId id="520" r:id="rId9"/>
    <p:sldId id="526" r:id="rId10"/>
    <p:sldId id="528" r:id="rId11"/>
    <p:sldId id="521" r:id="rId12"/>
    <p:sldId id="504" r:id="rId13"/>
    <p:sldId id="490" r:id="rId14"/>
    <p:sldId id="491" r:id="rId15"/>
    <p:sldId id="494" r:id="rId16"/>
    <p:sldId id="495" r:id="rId17"/>
    <p:sldId id="493" r:id="rId18"/>
    <p:sldId id="523" r:id="rId19"/>
    <p:sldId id="518" r:id="rId20"/>
    <p:sldId id="455" r:id="rId21"/>
    <p:sldId id="330" r:id="rId22"/>
    <p:sldId id="476" r:id="rId23"/>
    <p:sldId id="525" r:id="rId24"/>
    <p:sldId id="506" r:id="rId25"/>
    <p:sldId id="453" r:id="rId26"/>
    <p:sldId id="449" r:id="rId27"/>
    <p:sldId id="529" r:id="rId28"/>
    <p:sldId id="509" r:id="rId29"/>
    <p:sldId id="531" r:id="rId30"/>
    <p:sldId id="527" r:id="rId31"/>
    <p:sldId id="259" r:id="rId32"/>
    <p:sldId id="261" r:id="rId33"/>
    <p:sldId id="532" r:id="rId34"/>
    <p:sldId id="510" r:id="rId35"/>
    <p:sldId id="511" r:id="rId36"/>
  </p:sldIdLst>
  <p:sldSz cx="17348200" cy="9756775"/>
  <p:notesSz cx="6858000" cy="9144000"/>
  <p:defaultTextStyle>
    <a:defPPr>
      <a:defRPr lang="nl-NL"/>
    </a:defPPr>
    <a:lvl1pPr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649288" indent="-192088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300163" indent="-385763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949450" indent="-577850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600325" indent="-771525" algn="l" defTabSz="649288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3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11B"/>
    <a:srgbClr val="BE2E1A"/>
    <a:srgbClr val="00332B"/>
    <a:srgbClr val="B72922"/>
    <a:srgbClr val="BF2E1B"/>
    <a:srgbClr val="B72E1B"/>
    <a:srgbClr val="A8011B"/>
    <a:srgbClr val="E8C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38" autoAdjust="0"/>
    <p:restoredTop sz="84191" autoAdjust="0"/>
  </p:normalViewPr>
  <p:slideViewPr>
    <p:cSldViewPr snapToGrid="0" snapToObjects="1">
      <p:cViewPr varScale="1">
        <p:scale>
          <a:sx n="98" d="100"/>
          <a:sy n="98" d="100"/>
        </p:scale>
        <p:origin x="200" y="680"/>
      </p:cViewPr>
      <p:guideLst>
        <p:guide orient="horz" pos="307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62" d="100"/>
          <a:sy n="162" d="100"/>
        </p:scale>
        <p:origin x="654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84085915373493E-2"/>
          <c:y val="1.3211252256968557E-2"/>
          <c:w val="0.93982414178754203"/>
          <c:h val="0.834777930975183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November</c:v>
                </c:pt>
                <c:pt idx="2">
                  <c:v>Maart</c:v>
                </c:pt>
                <c:pt idx="3">
                  <c:v>Juni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27</c:v>
                </c:pt>
                <c:pt idx="3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1-9A4D-8138-B20856294E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November</c:v>
                </c:pt>
                <c:pt idx="2">
                  <c:v>Maart</c:v>
                </c:pt>
                <c:pt idx="3">
                  <c:v>Juni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51-9A4D-8138-B20856294E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November</c:v>
                </c:pt>
                <c:pt idx="2">
                  <c:v>Maart</c:v>
                </c:pt>
                <c:pt idx="3">
                  <c:v>Juni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51-9A4D-8138-B20856294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14571328"/>
        <c:axId val="-1914569008"/>
      </c:lineChart>
      <c:catAx>
        <c:axId val="-191457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569008"/>
        <c:crosses val="autoZero"/>
        <c:auto val="1"/>
        <c:lblAlgn val="ctr"/>
        <c:lblOffset val="100"/>
        <c:noMultiLvlLbl val="0"/>
      </c:catAx>
      <c:valAx>
        <c:axId val="-191456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457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7A39E9D-B438-D94D-AF2A-93757548558C}" type="datetime1">
              <a:rPr lang="nl-NL" altLang="nl-NL"/>
              <a:pPr/>
              <a:t>10-01-20</a:t>
            </a:fld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8A9EAD0-9E80-4D48-BD70-0B8751B7105E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6391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Koptekst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AA95554-0BC3-EC48-BCE0-DB850053191D}" type="datetime1">
              <a:rPr lang="nl-NL" altLang="nl-NL"/>
              <a:pPr/>
              <a:t>10-01-20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9F9E045-9CC3-1D4F-BC0B-726384831F88}" type="slidenum">
              <a:rPr lang="nl-NL" altLang="nl-NL"/>
              <a:pPr/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7747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9288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0163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9450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00325" algn="l" defTabSz="649288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65027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Niemand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bewijzen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is. Saddam </a:t>
            </a:r>
            <a:r>
              <a:rPr lang="en-GB" dirty="0" err="1"/>
              <a:t>kon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bewijzen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hij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massavernietigingswapens</a:t>
            </a:r>
            <a:r>
              <a:rPr lang="en-GB" dirty="0"/>
              <a:t> had.</a:t>
            </a:r>
          </a:p>
          <a:p>
            <a:r>
              <a:rPr lang="en-GB" dirty="0" err="1"/>
              <a:t>Iemand</a:t>
            </a:r>
            <a:r>
              <a:rPr lang="en-GB" dirty="0"/>
              <a:t> die </a:t>
            </a:r>
            <a:r>
              <a:rPr lang="en-GB" dirty="0" err="1"/>
              <a:t>beweert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God </a:t>
            </a:r>
            <a:r>
              <a:rPr lang="en-GB" dirty="0" err="1"/>
              <a:t>bestaat</a:t>
            </a:r>
            <a:r>
              <a:rPr lang="en-GB" dirty="0"/>
              <a:t> </a:t>
            </a:r>
            <a:r>
              <a:rPr lang="en-GB" dirty="0" err="1"/>
              <a:t>heeft</a:t>
            </a:r>
            <a:r>
              <a:rPr lang="en-GB" dirty="0"/>
              <a:t> de </a:t>
            </a:r>
            <a:r>
              <a:rPr lang="en-GB" dirty="0" err="1"/>
              <a:t>verplichting</a:t>
            </a:r>
            <a:r>
              <a:rPr lang="en-GB" dirty="0"/>
              <a:t> om het </a:t>
            </a:r>
            <a:r>
              <a:rPr lang="en-GB" dirty="0" err="1"/>
              <a:t>bewijs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leveren</a:t>
            </a:r>
            <a:r>
              <a:rPr lang="en-GB" dirty="0"/>
              <a:t>; zo </a:t>
            </a:r>
            <a:r>
              <a:rPr lang="en-GB" dirty="0" err="1"/>
              <a:t>ook</a:t>
            </a:r>
            <a:r>
              <a:rPr lang="en-GB" dirty="0"/>
              <a:t> met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stoornis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621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blijkbaar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hoofdpijn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en een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gebroken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been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Lees-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spellingproblemen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neurocognitieve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ontwikkelingsstoornissen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zoals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spraaktaalstoornissen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rekenproblemen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dyscalculie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motorische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stoornissen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lees-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spellingproblemen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gedragsstoornissen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zoals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ADHD. Het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voorkomen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</a:t>
            </a: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stoornissen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binnen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cliënt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aangeduid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 de term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comorbiditeit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aanwezigheid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comorbide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stoornis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uitsluitingsgrond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</a:p>
          <a:p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diagnose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dyslexie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maar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hier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geldt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diagnostisch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onderzoek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uitsluitsel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de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diagnose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primair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behandeling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</a:t>
            </a:r>
            <a:endParaRPr lang="en-US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primair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richten</a:t>
            </a:r>
            <a:r>
              <a:rPr lang="en-US" sz="1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Tx/>
              <a:buNone/>
            </a:pPr>
            <a:endParaRPr lang="en-US" sz="1800" dirty="0"/>
          </a:p>
          <a:p>
            <a:pPr marL="0" indent="0"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360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492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 argument for specific brain components</a:t>
            </a:r>
          </a:p>
          <a:p>
            <a:endParaRPr lang="en-US" dirty="0"/>
          </a:p>
          <a:p>
            <a:r>
              <a:rPr lang="en-US" dirty="0"/>
              <a:t>At the back, middle, left. Gray matter everywhere</a:t>
            </a:r>
          </a:p>
        </p:txBody>
      </p:sp>
    </p:spTree>
    <p:extLst>
      <p:ext uri="{BB962C8B-B14F-4D97-AF65-F5344CB8AC3E}">
        <p14:creationId xmlns:p14="http://schemas.microsoft.com/office/powerpoint/2010/main" val="218663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Sound</a:t>
            </a:r>
            <a:r>
              <a:rPr lang="en-US" baseline="0" dirty="0"/>
              <a:t> </a:t>
            </a:r>
            <a:r>
              <a:rPr lang="en-US" baseline="0" dirty="0" err="1"/>
              <a:t>discimination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0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Profiels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grilling..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zo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lezen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gym of </a:t>
            </a:r>
            <a:r>
              <a:rPr lang="en-US" dirty="0" err="1"/>
              <a:t>handenarbeid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vreemd</a:t>
            </a:r>
            <a:r>
              <a:rPr lang="en-US" dirty="0"/>
              <a:t>.</a:t>
            </a:r>
          </a:p>
          <a:p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rechtvaardigt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stoornis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 err="1"/>
              <a:t>Interessant</a:t>
            </a:r>
            <a:r>
              <a:rPr lang="en-US" dirty="0"/>
              <a:t> is </a:t>
            </a:r>
            <a:r>
              <a:rPr lang="en-US" dirty="0" err="1"/>
              <a:t>dat</a:t>
            </a:r>
            <a:r>
              <a:rPr lang="en-US" dirty="0"/>
              <a:t> we </a:t>
            </a:r>
            <a:r>
              <a:rPr lang="en-US" dirty="0" err="1"/>
              <a:t>feitelijk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zoals</a:t>
            </a:r>
            <a:r>
              <a:rPr lang="en-US" dirty="0"/>
              <a:t> Dumont </a:t>
            </a:r>
            <a:r>
              <a:rPr lang="en-US" dirty="0" err="1"/>
              <a:t>primaire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secundaire</a:t>
            </a:r>
            <a:r>
              <a:rPr lang="en-US" dirty="0"/>
              <a:t> </a:t>
            </a:r>
            <a:r>
              <a:rPr lang="en-US" dirty="0" err="1"/>
              <a:t>leerstoornissen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1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0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958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61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en</a:t>
            </a:r>
            <a:r>
              <a:rPr lang="en-US" dirty="0"/>
              <a:t> minder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netwerken</a:t>
            </a:r>
            <a:r>
              <a:rPr lang="en-US" dirty="0"/>
              <a:t>: </a:t>
            </a:r>
            <a:r>
              <a:rPr lang="en-US" dirty="0" err="1"/>
              <a:t>verklaring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onbetrouwbare</a:t>
            </a:r>
            <a:r>
              <a:rPr lang="en-US" dirty="0"/>
              <a:t> </a:t>
            </a:r>
            <a:r>
              <a:rPr lang="en-US" dirty="0" err="1"/>
              <a:t>correlaties</a:t>
            </a:r>
            <a:r>
              <a:rPr lang="en-US" dirty="0"/>
              <a:t>: </a:t>
            </a:r>
            <a:r>
              <a:rPr lang="en-US" dirty="0" err="1"/>
              <a:t>soms</a:t>
            </a:r>
            <a:r>
              <a:rPr lang="en-US" dirty="0"/>
              <a:t>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samenhang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rekenen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817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van het begrip </a:t>
            </a:r>
            <a:r>
              <a:rPr lang="en-US" dirty="0" err="1"/>
              <a:t>Dyslexie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de </a:t>
            </a:r>
            <a:r>
              <a:rPr lang="en-US" dirty="0" err="1"/>
              <a:t>gezaghebbende</a:t>
            </a:r>
            <a:r>
              <a:rPr lang="en-US" dirty="0"/>
              <a:t> SDN</a:t>
            </a:r>
          </a:p>
        </p:txBody>
      </p:sp>
    </p:spTree>
    <p:extLst>
      <p:ext uri="{BB962C8B-B14F-4D97-AF65-F5344CB8AC3E}">
        <p14:creationId xmlns:p14="http://schemas.microsoft.com/office/powerpoint/2010/main" val="350530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2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 </a:t>
            </a:r>
            <a:r>
              <a:rPr lang="en-US" dirty="0" err="1"/>
              <a:t>feiten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92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492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Onevenredeige</a:t>
            </a:r>
            <a:r>
              <a:rPr lang="en-US" dirty="0"/>
              <a:t> </a:t>
            </a:r>
            <a:r>
              <a:rPr lang="en-US" dirty="0" err="1"/>
              <a:t>verdeling</a:t>
            </a:r>
            <a:r>
              <a:rPr lang="en-US" dirty="0"/>
              <a:t> van </a:t>
            </a:r>
            <a:r>
              <a:rPr lang="en-US" dirty="0" err="1"/>
              <a:t>dyslexieverklaringen</a:t>
            </a:r>
            <a:r>
              <a:rPr lang="en-US" dirty="0"/>
              <a:t> over </a:t>
            </a:r>
            <a:r>
              <a:rPr lang="en-US" dirty="0" err="1"/>
              <a:t>scholen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34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van het begrip </a:t>
            </a:r>
            <a:r>
              <a:rPr lang="en-US" dirty="0" err="1"/>
              <a:t>Dyslexie</a:t>
            </a:r>
            <a:r>
              <a:rPr lang="en-US" dirty="0"/>
              <a:t> </a:t>
            </a:r>
            <a:r>
              <a:rPr lang="en-US" dirty="0" err="1"/>
              <a:t>volgens</a:t>
            </a:r>
            <a:r>
              <a:rPr lang="en-US" dirty="0"/>
              <a:t> de </a:t>
            </a:r>
            <a:r>
              <a:rPr lang="en-US" dirty="0" err="1"/>
              <a:t>gezaghebbende</a:t>
            </a:r>
            <a:r>
              <a:rPr lang="en-US" dirty="0"/>
              <a:t> SDN</a:t>
            </a:r>
          </a:p>
        </p:txBody>
      </p:sp>
    </p:spTree>
    <p:extLst>
      <p:ext uri="{BB962C8B-B14F-4D97-AF65-F5344CB8AC3E}">
        <p14:creationId xmlns:p14="http://schemas.microsoft.com/office/powerpoint/2010/main" val="3557563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lphaLcParenR"/>
            </a:pPr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niveau</a:t>
            </a:r>
            <a:r>
              <a:rPr lang="en-US" dirty="0"/>
              <a:t> van het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 op </a:t>
            </a:r>
            <a:r>
              <a:rPr lang="en-US" dirty="0" err="1"/>
              <a:t>woordniveau</a:t>
            </a:r>
            <a:r>
              <a:rPr lang="en-US" dirty="0"/>
              <a:t> </a:t>
            </a:r>
            <a:r>
              <a:rPr lang="en-US" dirty="0" err="1"/>
              <a:t>beduidend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kwantificeerbaar</a:t>
            </a:r>
            <a:r>
              <a:rPr lang="en-US" dirty="0"/>
              <a:t> lager is </a:t>
            </a:r>
            <a:r>
              <a:rPr lang="en-US" dirty="0" err="1"/>
              <a:t>dan</a:t>
            </a:r>
            <a:r>
              <a:rPr lang="en-US" dirty="0"/>
              <a:t> wat op </a:t>
            </a:r>
            <a:r>
              <a:rPr lang="en-US" dirty="0" err="1"/>
              <a:t>grond</a:t>
            </a:r>
            <a:r>
              <a:rPr lang="en-US" dirty="0"/>
              <a:t> van de </a:t>
            </a:r>
            <a:r>
              <a:rPr lang="en-US" dirty="0" err="1"/>
              <a:t>chronologische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 van het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verwacht</a:t>
            </a:r>
            <a:r>
              <a:rPr lang="en-US" dirty="0"/>
              <a:t> mag </a:t>
            </a:r>
            <a:r>
              <a:rPr lang="en-US" dirty="0" err="1"/>
              <a:t>worden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achterstand</a:t>
            </a:r>
            <a:r>
              <a:rPr lang="en-US" dirty="0"/>
              <a:t>. 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Hardnekkig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met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 </a:t>
            </a:r>
            <a:r>
              <a:rPr lang="en-US" dirty="0" err="1"/>
              <a:t>gedurende</a:t>
            </a:r>
            <a:r>
              <a:rPr lang="en-US" dirty="0"/>
              <a:t> </a:t>
            </a:r>
            <a:r>
              <a:rPr lang="en-US" dirty="0" err="1"/>
              <a:t>minimaal</a:t>
            </a:r>
            <a:r>
              <a:rPr lang="en-US" dirty="0"/>
              <a:t> 6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ondanks</a:t>
            </a:r>
            <a:r>
              <a:rPr lang="en-US" dirty="0"/>
              <a:t>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het </a:t>
            </a:r>
            <a:r>
              <a:rPr lang="en-US" dirty="0" err="1"/>
              <a:t>remediëren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 De </a:t>
            </a:r>
            <a:r>
              <a:rPr lang="en-US" dirty="0" err="1"/>
              <a:t>achterstand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persistent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daarbij</a:t>
            </a:r>
            <a:r>
              <a:rPr lang="en-US" dirty="0"/>
              <a:t> </a:t>
            </a:r>
            <a:r>
              <a:rPr lang="en-US" dirty="0" err="1"/>
              <a:t>resistent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instructie</a:t>
            </a:r>
            <a:r>
              <a:rPr lang="en-US" dirty="0"/>
              <a:t>, </a:t>
            </a:r>
            <a:r>
              <a:rPr lang="en-US" dirty="0" err="1"/>
              <a:t>kortom</a:t>
            </a:r>
            <a:r>
              <a:rPr lang="en-US" dirty="0"/>
              <a:t> </a:t>
            </a:r>
            <a:r>
              <a:rPr lang="en-US" dirty="0" err="1"/>
              <a:t>hardnekkig</a:t>
            </a:r>
            <a:r>
              <a:rPr lang="en-US" dirty="0"/>
              <a:t>. De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minimaal</a:t>
            </a:r>
            <a:r>
              <a:rPr lang="en-US" dirty="0"/>
              <a:t> </a:t>
            </a:r>
            <a:r>
              <a:rPr lang="en-US" dirty="0" err="1"/>
              <a:t>betrekking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</a:t>
            </a:r>
            <a:r>
              <a:rPr lang="en-US" dirty="0" err="1"/>
              <a:t>zorgniveau</a:t>
            </a:r>
            <a:r>
              <a:rPr lang="en-US" dirty="0"/>
              <a:t> 3,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plaatsgevonden</a:t>
            </a:r>
            <a:r>
              <a:rPr lang="en-US" dirty="0"/>
              <a:t> op school, maar </a:t>
            </a:r>
            <a:r>
              <a:rPr lang="en-US" dirty="0" err="1"/>
              <a:t>buiten</a:t>
            </a:r>
            <a:r>
              <a:rPr lang="en-US" dirty="0"/>
              <a:t> de context van </a:t>
            </a:r>
            <a:r>
              <a:rPr lang="en-US" dirty="0" err="1"/>
              <a:t>reguliere</a:t>
            </a:r>
            <a:r>
              <a:rPr lang="en-US" dirty="0"/>
              <a:t> (</a:t>
            </a:r>
            <a:r>
              <a:rPr lang="en-US" dirty="0" err="1"/>
              <a:t>zorgniveau</a:t>
            </a:r>
            <a:r>
              <a:rPr lang="en-US" dirty="0"/>
              <a:t> 1) of </a:t>
            </a:r>
            <a:r>
              <a:rPr lang="en-US" dirty="0" err="1"/>
              <a:t>verlengde</a:t>
            </a:r>
            <a:r>
              <a:rPr lang="en-US" dirty="0"/>
              <a:t> </a:t>
            </a:r>
            <a:r>
              <a:rPr lang="en-US" dirty="0" err="1"/>
              <a:t>instructie</a:t>
            </a:r>
            <a:r>
              <a:rPr lang="en-US" dirty="0"/>
              <a:t> (</a:t>
            </a:r>
            <a:r>
              <a:rPr lang="en-US" dirty="0" err="1"/>
              <a:t>zorgniveau</a:t>
            </a:r>
            <a:r>
              <a:rPr lang="en-US" dirty="0"/>
              <a:t> 2) in de </a:t>
            </a:r>
            <a:r>
              <a:rPr lang="en-US" dirty="0" err="1"/>
              <a:t>klas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Exclusiefactoren</a:t>
            </a:r>
            <a:r>
              <a:rPr lang="en-US" dirty="0"/>
              <a:t>, </a:t>
            </a:r>
            <a:r>
              <a:rPr lang="en-US" dirty="0" err="1"/>
              <a:t>factoren</a:t>
            </a:r>
            <a:r>
              <a:rPr lang="en-US" dirty="0"/>
              <a:t> die </a:t>
            </a:r>
            <a:r>
              <a:rPr lang="en-US" dirty="0" err="1"/>
              <a:t>uitgesloten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verklaring</a:t>
            </a:r>
            <a:r>
              <a:rPr lang="en-US" dirty="0"/>
              <a:t> van </a:t>
            </a:r>
            <a:r>
              <a:rPr lang="en-US" dirty="0" err="1"/>
              <a:t>hardnekkige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in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: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verstandelijke</a:t>
            </a:r>
            <a:r>
              <a:rPr lang="en-US" dirty="0"/>
              <a:t> </a:t>
            </a:r>
            <a:r>
              <a:rPr lang="en-US" dirty="0" err="1"/>
              <a:t>beperkingen</a:t>
            </a:r>
            <a:r>
              <a:rPr lang="en-US" dirty="0"/>
              <a:t>, </a:t>
            </a:r>
            <a:r>
              <a:rPr lang="en-US" dirty="0" err="1"/>
              <a:t>doof</a:t>
            </a:r>
            <a:r>
              <a:rPr lang="en-US" dirty="0"/>
              <a:t>- of </a:t>
            </a:r>
            <a:r>
              <a:rPr lang="en-US" dirty="0" err="1"/>
              <a:t>slechthorendheid</a:t>
            </a:r>
            <a:r>
              <a:rPr lang="en-US" dirty="0"/>
              <a:t>, blind- of </a:t>
            </a:r>
            <a:r>
              <a:rPr lang="en-US" dirty="0" err="1"/>
              <a:t>slechtziendheid</a:t>
            </a:r>
            <a:r>
              <a:rPr lang="en-US" dirty="0"/>
              <a:t>, </a:t>
            </a:r>
            <a:r>
              <a:rPr lang="en-US" dirty="0" err="1"/>
              <a:t>neurologische</a:t>
            </a:r>
            <a:r>
              <a:rPr lang="en-US" dirty="0"/>
              <a:t> </a:t>
            </a:r>
            <a:r>
              <a:rPr lang="en-US" dirty="0" err="1"/>
              <a:t>stoornissen</a:t>
            </a:r>
            <a:r>
              <a:rPr lang="en-US" dirty="0"/>
              <a:t>,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beheersing</a:t>
            </a:r>
            <a:r>
              <a:rPr lang="en-US" dirty="0"/>
              <a:t> van de </a:t>
            </a:r>
            <a:r>
              <a:rPr lang="en-US" dirty="0" err="1"/>
              <a:t>instructietaal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omgevingsfactoren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inadequaat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1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lphaLcParenR"/>
            </a:pPr>
            <a:r>
              <a:rPr lang="en-US" dirty="0"/>
              <a:t>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bedoeld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niveau</a:t>
            </a:r>
            <a:r>
              <a:rPr lang="en-US" dirty="0"/>
              <a:t> van het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 op </a:t>
            </a:r>
            <a:r>
              <a:rPr lang="en-US" dirty="0" err="1"/>
              <a:t>woordniveau</a:t>
            </a:r>
            <a:r>
              <a:rPr lang="en-US" dirty="0"/>
              <a:t> </a:t>
            </a:r>
            <a:r>
              <a:rPr lang="en-US" dirty="0" err="1"/>
              <a:t>beduidend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kwantificeerbaar</a:t>
            </a:r>
            <a:r>
              <a:rPr lang="en-US" dirty="0"/>
              <a:t> lager is </a:t>
            </a:r>
            <a:r>
              <a:rPr lang="en-US" dirty="0" err="1"/>
              <a:t>dan</a:t>
            </a:r>
            <a:r>
              <a:rPr lang="en-US" dirty="0"/>
              <a:t> wat op </a:t>
            </a:r>
            <a:r>
              <a:rPr lang="en-US" dirty="0" err="1"/>
              <a:t>grond</a:t>
            </a:r>
            <a:r>
              <a:rPr lang="en-US" dirty="0"/>
              <a:t> van de </a:t>
            </a:r>
            <a:r>
              <a:rPr lang="en-US" dirty="0" err="1"/>
              <a:t>chronologische</a:t>
            </a:r>
            <a:r>
              <a:rPr lang="en-US" dirty="0"/>
              <a:t> </a:t>
            </a:r>
            <a:r>
              <a:rPr lang="en-US" dirty="0" err="1"/>
              <a:t>leeftijd</a:t>
            </a:r>
            <a:r>
              <a:rPr lang="en-US" dirty="0"/>
              <a:t> van het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verwacht</a:t>
            </a:r>
            <a:r>
              <a:rPr lang="en-US" dirty="0"/>
              <a:t> mag </a:t>
            </a:r>
            <a:r>
              <a:rPr lang="en-US" dirty="0" err="1"/>
              <a:t>worden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sprake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significante</a:t>
            </a:r>
            <a:r>
              <a:rPr lang="en-US" dirty="0"/>
              <a:t> </a:t>
            </a:r>
            <a:r>
              <a:rPr lang="en-US" dirty="0" err="1"/>
              <a:t>achterstand</a:t>
            </a:r>
            <a:r>
              <a:rPr lang="en-US" dirty="0"/>
              <a:t>. 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Hardnekkig</a:t>
            </a:r>
            <a:r>
              <a:rPr lang="en-US" dirty="0"/>
              <a:t> </a:t>
            </a:r>
            <a:r>
              <a:rPr lang="en-US" dirty="0" err="1"/>
              <a:t>betekent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probleem</a:t>
            </a:r>
            <a:r>
              <a:rPr lang="en-US" dirty="0"/>
              <a:t> met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 </a:t>
            </a:r>
            <a:r>
              <a:rPr lang="en-US" dirty="0" err="1"/>
              <a:t>gedurende</a:t>
            </a:r>
            <a:r>
              <a:rPr lang="en-US" dirty="0"/>
              <a:t> </a:t>
            </a:r>
            <a:r>
              <a:rPr lang="en-US" dirty="0" err="1"/>
              <a:t>minimaal</a:t>
            </a:r>
            <a:r>
              <a:rPr lang="en-US" dirty="0"/>
              <a:t> 6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aanwezig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ondanks</a:t>
            </a:r>
            <a:r>
              <a:rPr lang="en-US" dirty="0"/>
              <a:t>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gericht</a:t>
            </a:r>
            <a:r>
              <a:rPr lang="en-US" dirty="0"/>
              <a:t> op het </a:t>
            </a:r>
            <a:r>
              <a:rPr lang="en-US" dirty="0" err="1"/>
              <a:t>remediëren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 De </a:t>
            </a:r>
            <a:r>
              <a:rPr lang="en-US" dirty="0" err="1"/>
              <a:t>achterstand</a:t>
            </a:r>
            <a:r>
              <a:rPr lang="en-US" dirty="0"/>
              <a:t> is </a:t>
            </a:r>
            <a:r>
              <a:rPr lang="en-US" dirty="0" err="1"/>
              <a:t>dus</a:t>
            </a:r>
            <a:r>
              <a:rPr lang="en-US" dirty="0"/>
              <a:t> persistent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daarbij</a:t>
            </a:r>
            <a:r>
              <a:rPr lang="en-US" dirty="0"/>
              <a:t> </a:t>
            </a:r>
            <a:r>
              <a:rPr lang="en-US" dirty="0" err="1"/>
              <a:t>resistent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instructie</a:t>
            </a:r>
            <a:r>
              <a:rPr lang="en-US" dirty="0"/>
              <a:t>, </a:t>
            </a:r>
            <a:r>
              <a:rPr lang="en-US" dirty="0" err="1"/>
              <a:t>kortom</a:t>
            </a:r>
            <a:r>
              <a:rPr lang="en-US" dirty="0"/>
              <a:t> </a:t>
            </a:r>
            <a:r>
              <a:rPr lang="en-US" dirty="0" err="1"/>
              <a:t>hardnekkig</a:t>
            </a:r>
            <a:r>
              <a:rPr lang="en-US" dirty="0"/>
              <a:t>. De </a:t>
            </a:r>
            <a:r>
              <a:rPr lang="en-US" dirty="0" err="1"/>
              <a:t>interventies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minimaal</a:t>
            </a:r>
            <a:r>
              <a:rPr lang="en-US" dirty="0"/>
              <a:t> </a:t>
            </a:r>
            <a:r>
              <a:rPr lang="en-US" dirty="0" err="1"/>
              <a:t>betrekking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op </a:t>
            </a:r>
            <a:r>
              <a:rPr lang="en-US" dirty="0" err="1"/>
              <a:t>zorgniveau</a:t>
            </a:r>
            <a:r>
              <a:rPr lang="en-US" dirty="0"/>
              <a:t> 3,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zeggen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plaatsgevonden</a:t>
            </a:r>
            <a:r>
              <a:rPr lang="en-US" dirty="0"/>
              <a:t> op school, maar </a:t>
            </a:r>
            <a:r>
              <a:rPr lang="en-US" dirty="0" err="1"/>
              <a:t>buiten</a:t>
            </a:r>
            <a:r>
              <a:rPr lang="en-US" dirty="0"/>
              <a:t> de context van </a:t>
            </a:r>
            <a:r>
              <a:rPr lang="en-US" dirty="0" err="1"/>
              <a:t>reguliere</a:t>
            </a:r>
            <a:r>
              <a:rPr lang="en-US" dirty="0"/>
              <a:t> (</a:t>
            </a:r>
            <a:r>
              <a:rPr lang="en-US" dirty="0" err="1"/>
              <a:t>zorgniveau</a:t>
            </a:r>
            <a:r>
              <a:rPr lang="en-US" dirty="0"/>
              <a:t> 1) of </a:t>
            </a:r>
            <a:r>
              <a:rPr lang="en-US" dirty="0" err="1"/>
              <a:t>verlengde</a:t>
            </a:r>
            <a:r>
              <a:rPr lang="en-US" dirty="0"/>
              <a:t> </a:t>
            </a:r>
            <a:r>
              <a:rPr lang="en-US" dirty="0" err="1"/>
              <a:t>instructie</a:t>
            </a:r>
            <a:r>
              <a:rPr lang="en-US" dirty="0"/>
              <a:t> (</a:t>
            </a:r>
            <a:r>
              <a:rPr lang="en-US" dirty="0" err="1"/>
              <a:t>zorgniveau</a:t>
            </a:r>
            <a:r>
              <a:rPr lang="en-US" dirty="0"/>
              <a:t> 2) in de </a:t>
            </a:r>
            <a:r>
              <a:rPr lang="en-US" dirty="0" err="1"/>
              <a:t>klas</a:t>
            </a:r>
            <a:r>
              <a:rPr lang="en-US" dirty="0"/>
              <a:t>.</a:t>
            </a:r>
          </a:p>
          <a:p>
            <a:pPr marL="342900" indent="-342900">
              <a:buFontTx/>
              <a:buAutoNum type="alphaLcParenR"/>
            </a:pPr>
            <a:r>
              <a:rPr lang="en-US" dirty="0" err="1"/>
              <a:t>Exclusiefactoren</a:t>
            </a:r>
            <a:r>
              <a:rPr lang="en-US" dirty="0"/>
              <a:t>, </a:t>
            </a:r>
            <a:r>
              <a:rPr lang="en-US" dirty="0" err="1"/>
              <a:t>factoren</a:t>
            </a:r>
            <a:r>
              <a:rPr lang="en-US" dirty="0"/>
              <a:t> die </a:t>
            </a:r>
            <a:r>
              <a:rPr lang="en-US" dirty="0" err="1"/>
              <a:t>uitgesloten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verklaring</a:t>
            </a:r>
            <a:r>
              <a:rPr lang="en-US" dirty="0"/>
              <a:t> van </a:t>
            </a:r>
            <a:r>
              <a:rPr lang="en-US" dirty="0" err="1"/>
              <a:t>hardnekkige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in </a:t>
            </a:r>
            <a:r>
              <a:rPr lang="en-US" dirty="0" err="1"/>
              <a:t>lezen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spellen</a:t>
            </a:r>
            <a:r>
              <a:rPr lang="en-US" dirty="0"/>
              <a:t>,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: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verstandelijke</a:t>
            </a:r>
            <a:r>
              <a:rPr lang="en-US" dirty="0"/>
              <a:t> </a:t>
            </a:r>
            <a:r>
              <a:rPr lang="en-US" dirty="0" err="1"/>
              <a:t>beperkingen</a:t>
            </a:r>
            <a:r>
              <a:rPr lang="en-US" dirty="0"/>
              <a:t>, </a:t>
            </a:r>
            <a:r>
              <a:rPr lang="en-US" dirty="0" err="1"/>
              <a:t>doof</a:t>
            </a:r>
            <a:r>
              <a:rPr lang="en-US" dirty="0"/>
              <a:t>- of </a:t>
            </a:r>
            <a:r>
              <a:rPr lang="en-US" dirty="0" err="1"/>
              <a:t>slechthorendheid</a:t>
            </a:r>
            <a:r>
              <a:rPr lang="en-US" dirty="0"/>
              <a:t>, blind- of </a:t>
            </a:r>
            <a:r>
              <a:rPr lang="en-US" dirty="0" err="1"/>
              <a:t>slechtziendheid</a:t>
            </a:r>
            <a:r>
              <a:rPr lang="en-US" dirty="0"/>
              <a:t>, </a:t>
            </a:r>
            <a:r>
              <a:rPr lang="en-US" dirty="0" err="1"/>
              <a:t>neurologische</a:t>
            </a:r>
            <a:r>
              <a:rPr lang="en-US" dirty="0"/>
              <a:t> </a:t>
            </a:r>
            <a:r>
              <a:rPr lang="en-US" dirty="0" err="1"/>
              <a:t>stoornissen</a:t>
            </a:r>
            <a:r>
              <a:rPr lang="en-US" dirty="0"/>
              <a:t>, </a:t>
            </a:r>
            <a:r>
              <a:rPr lang="en-US" dirty="0" err="1"/>
              <a:t>onvoldoende</a:t>
            </a:r>
            <a:r>
              <a:rPr lang="en-US" dirty="0"/>
              <a:t> </a:t>
            </a:r>
            <a:r>
              <a:rPr lang="en-US" dirty="0" err="1"/>
              <a:t>beheersing</a:t>
            </a:r>
            <a:r>
              <a:rPr lang="en-US" dirty="0"/>
              <a:t> van de </a:t>
            </a:r>
            <a:r>
              <a:rPr lang="en-US" dirty="0" err="1"/>
              <a:t>instructietaal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omgevingsfactoren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inadequaat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DSM-5).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000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AutoNum type="alphaLcParenR"/>
            </a:pPr>
            <a:r>
              <a:rPr lang="en-US" sz="1800" dirty="0"/>
              <a:t>Met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probleem</a:t>
            </a:r>
            <a:r>
              <a:rPr lang="en-US" sz="1800" dirty="0"/>
              <a:t> </a:t>
            </a:r>
            <a:r>
              <a:rPr lang="en-US" sz="1800" dirty="0" err="1"/>
              <a:t>wordt</a:t>
            </a:r>
            <a:r>
              <a:rPr lang="en-US" sz="1800" dirty="0"/>
              <a:t> </a:t>
            </a:r>
            <a:r>
              <a:rPr lang="en-US" sz="1800" dirty="0" err="1"/>
              <a:t>bedoeld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het </a:t>
            </a:r>
            <a:r>
              <a:rPr lang="en-US" sz="1800" dirty="0" err="1"/>
              <a:t>niveau</a:t>
            </a:r>
            <a:r>
              <a:rPr lang="en-US" sz="1800" dirty="0"/>
              <a:t> van het </a:t>
            </a:r>
            <a:r>
              <a:rPr lang="en-US" sz="1800" dirty="0" err="1"/>
              <a:t>lezen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/of </a:t>
            </a:r>
            <a:r>
              <a:rPr lang="en-US" sz="1800" dirty="0" err="1"/>
              <a:t>spellen</a:t>
            </a:r>
            <a:r>
              <a:rPr lang="en-US" sz="1800" dirty="0"/>
              <a:t> op </a:t>
            </a:r>
            <a:r>
              <a:rPr lang="en-US" sz="1800" dirty="0" err="1"/>
              <a:t>woordniveau</a:t>
            </a:r>
            <a:r>
              <a:rPr lang="en-US" sz="1800" dirty="0"/>
              <a:t> </a:t>
            </a:r>
            <a:r>
              <a:rPr lang="en-US" sz="1800" dirty="0" err="1"/>
              <a:t>beduidend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kwantificeerbaar</a:t>
            </a:r>
            <a:r>
              <a:rPr lang="en-US" sz="1800" dirty="0"/>
              <a:t> lager is </a:t>
            </a:r>
            <a:r>
              <a:rPr lang="en-US" sz="1800" dirty="0" err="1"/>
              <a:t>dan</a:t>
            </a:r>
            <a:r>
              <a:rPr lang="en-US" sz="1800" dirty="0"/>
              <a:t> wat op </a:t>
            </a:r>
            <a:r>
              <a:rPr lang="en-US" sz="1800" dirty="0" err="1"/>
              <a:t>grond</a:t>
            </a:r>
            <a:r>
              <a:rPr lang="en-US" sz="1800" dirty="0"/>
              <a:t> van de </a:t>
            </a:r>
            <a:r>
              <a:rPr lang="en-US" sz="1800" dirty="0" err="1"/>
              <a:t>chronologische</a:t>
            </a:r>
            <a:r>
              <a:rPr lang="en-US" sz="1800" dirty="0"/>
              <a:t> </a:t>
            </a:r>
            <a:r>
              <a:rPr lang="en-US" sz="1800" dirty="0" err="1"/>
              <a:t>leeftijd</a:t>
            </a:r>
            <a:r>
              <a:rPr lang="en-US" sz="1800" dirty="0"/>
              <a:t> van het </a:t>
            </a:r>
            <a:r>
              <a:rPr lang="en-US" sz="1800" dirty="0" err="1"/>
              <a:t>individu</a:t>
            </a:r>
            <a:r>
              <a:rPr lang="en-US" sz="1800" dirty="0"/>
              <a:t> </a:t>
            </a:r>
            <a:r>
              <a:rPr lang="en-US" sz="1800" dirty="0" err="1"/>
              <a:t>verwacht</a:t>
            </a:r>
            <a:r>
              <a:rPr lang="en-US" sz="1800" dirty="0"/>
              <a:t> mag </a:t>
            </a:r>
            <a:r>
              <a:rPr lang="en-US" sz="1800" dirty="0" err="1"/>
              <a:t>worden</a:t>
            </a:r>
            <a:r>
              <a:rPr lang="en-US" sz="1800" dirty="0"/>
              <a:t> (</a:t>
            </a:r>
            <a:r>
              <a:rPr lang="en-US" sz="1800" dirty="0" err="1"/>
              <a:t>zie</a:t>
            </a:r>
            <a:r>
              <a:rPr lang="en-US" sz="1800" dirty="0"/>
              <a:t> DSM-5).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moet</a:t>
            </a:r>
            <a:r>
              <a:rPr lang="en-US" sz="1800" dirty="0"/>
              <a:t> </a:t>
            </a:r>
            <a:r>
              <a:rPr lang="en-US" sz="1800" dirty="0" err="1"/>
              <a:t>sprake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van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significante</a:t>
            </a:r>
            <a:r>
              <a:rPr lang="en-US" sz="1800" dirty="0"/>
              <a:t> </a:t>
            </a:r>
            <a:r>
              <a:rPr lang="en-US" sz="1800" dirty="0" err="1"/>
              <a:t>achterstand</a:t>
            </a:r>
            <a:r>
              <a:rPr lang="en-US" sz="1800" dirty="0"/>
              <a:t>. </a:t>
            </a:r>
          </a:p>
          <a:p>
            <a:pPr marL="342900" indent="-342900">
              <a:buFontTx/>
              <a:buAutoNum type="alphaLcParenR"/>
            </a:pPr>
            <a:endParaRPr lang="en-US" sz="1800" dirty="0"/>
          </a:p>
          <a:p>
            <a:pPr marL="342900" indent="-342900">
              <a:buFontTx/>
              <a:buAutoNum type="alphaLcParenR"/>
            </a:pPr>
            <a:r>
              <a:rPr lang="en-US" sz="1800" dirty="0" err="1"/>
              <a:t>Dit</a:t>
            </a:r>
            <a:r>
              <a:rPr lang="en-US" sz="1800" dirty="0"/>
              <a:t> </a:t>
            </a:r>
            <a:r>
              <a:rPr lang="en-US" sz="1800" dirty="0" err="1"/>
              <a:t>betekent</a:t>
            </a:r>
            <a:r>
              <a:rPr lang="en-US" sz="1800" dirty="0"/>
              <a:t> </a:t>
            </a:r>
            <a:r>
              <a:rPr lang="en-US" sz="1800" dirty="0" err="1"/>
              <a:t>dus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</a:t>
            </a:r>
            <a:r>
              <a:rPr lang="en-US" sz="1800" dirty="0" err="1"/>
              <a:t>altijd</a:t>
            </a:r>
            <a:r>
              <a:rPr lang="en-US" sz="1800" dirty="0"/>
              <a:t> 10% van de </a:t>
            </a:r>
            <a:r>
              <a:rPr lang="en-US" sz="1800" dirty="0" err="1"/>
              <a:t>kinderen</a:t>
            </a:r>
            <a:r>
              <a:rPr lang="en-US" sz="1800" dirty="0"/>
              <a:t> </a:t>
            </a:r>
            <a:r>
              <a:rPr lang="en-US" sz="1800" dirty="0" err="1"/>
              <a:t>dyslexie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….</a:t>
            </a:r>
            <a:r>
              <a:rPr lang="en-US" sz="1800" dirty="0" err="1"/>
              <a:t>er</a:t>
            </a:r>
            <a:r>
              <a:rPr lang="en-US" sz="1800" dirty="0"/>
              <a:t> is </a:t>
            </a:r>
            <a:r>
              <a:rPr lang="en-US" sz="1800" dirty="0" err="1"/>
              <a:t>geen</a:t>
            </a:r>
            <a:r>
              <a:rPr lang="en-US" sz="1800" dirty="0"/>
              <a:t> </a:t>
            </a:r>
            <a:r>
              <a:rPr lang="en-US" sz="1800" dirty="0" err="1"/>
              <a:t>situatie</a:t>
            </a:r>
            <a:r>
              <a:rPr lang="en-US" sz="1800" dirty="0"/>
              <a:t> </a:t>
            </a:r>
            <a:r>
              <a:rPr lang="en-US" sz="1800" dirty="0" err="1"/>
              <a:t>waarbij</a:t>
            </a:r>
            <a:r>
              <a:rPr lang="en-US" sz="1800" dirty="0"/>
              <a:t> 0% </a:t>
            </a:r>
            <a:r>
              <a:rPr lang="en-US" sz="1800" dirty="0" err="1"/>
              <a:t>dyslexie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of 50%</a:t>
            </a:r>
            <a:br>
              <a:rPr lang="en-US" sz="1800" dirty="0"/>
            </a:b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lichamelijke</a:t>
            </a:r>
            <a:r>
              <a:rPr lang="en-US" sz="1800" dirty="0"/>
              <a:t> </a:t>
            </a:r>
            <a:r>
              <a:rPr lang="en-US" sz="1800" dirty="0" err="1"/>
              <a:t>zietke</a:t>
            </a:r>
            <a:r>
              <a:rPr lang="en-US" sz="1800" dirty="0"/>
              <a:t> </a:t>
            </a:r>
            <a:r>
              <a:rPr lang="en-US" sz="1800" dirty="0" err="1"/>
              <a:t>komt</a:t>
            </a:r>
            <a:r>
              <a:rPr lang="en-US" sz="1800" dirty="0"/>
              <a:t> </a:t>
            </a:r>
            <a:r>
              <a:rPr lang="en-US" sz="1800" dirty="0" err="1"/>
              <a:t>dat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62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Lees- </a:t>
            </a:r>
            <a:r>
              <a:rPr lang="en-US" sz="17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spellingsmethode</a:t>
            </a:r>
            <a:r>
              <a:rPr lang="en-US" sz="17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7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zorgniveau</a:t>
            </a:r>
            <a:r>
              <a:rPr lang="en-US" sz="17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</a:p>
          <a:p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bestaat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specifieke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interventies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uitgevoerd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/of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ondersteund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zorgspecialist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school.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gegeven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zwakste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10% van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leerlingen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nadat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zorgniveau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doorlopen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Maar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welke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lees-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spellingsmethodes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voldoen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richtlijnen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zorgniveau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3?</a:t>
            </a:r>
          </a:p>
          <a:p>
            <a:endParaRPr lang="en-US" sz="17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kwaliteit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het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onderwijs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7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spellingmethode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altijd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aanbevolen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zelfs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Zorgniveau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3!</a:t>
            </a:r>
          </a:p>
          <a:p>
            <a:endParaRPr lang="en-US" sz="17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meetmomenten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vooruitgang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dokter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zegt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volgende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week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beter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maar </a:t>
            </a:r>
            <a:r>
              <a:rPr lang="en-US" sz="17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terug</a:t>
            </a:r>
            <a:r>
              <a:rPr lang="en-US" sz="17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296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10-01-20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3873A8C-A209-FC40-86BC-D3E9A671FD81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519819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10-01-20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4497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00732" y="1800000"/>
            <a:ext cx="7204395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85420" y="1800000"/>
            <a:ext cx="7204395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EC8A91-A29F-F446-8E42-684F52C62699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2C2FF09-433F-C444-939B-5DE251F5CED2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508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59634C-FA9A-FC41-AD0F-0B33319DB94B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A2737D-60A8-0545-B4FC-83FB5DC0E9D8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9786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00732" y="1800000"/>
            <a:ext cx="7204395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732" y="2700000"/>
            <a:ext cx="7204395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885420" y="1800000"/>
            <a:ext cx="7204395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885420" y="2700000"/>
            <a:ext cx="7204395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05231-3606-1A44-A2A7-FCA637C7D358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DD892F-640B-8943-9951-3D1813CD2BAC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38034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3961D-A4FD-C346-AD38-5258479A632F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35B684-E2B5-D847-94F9-9A1FE63F1CF9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8332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38103" y="554351"/>
            <a:ext cx="11933453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38103" y="7265828"/>
            <a:ext cx="11933453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412F7-5309-9C4C-99B4-F45B9BA3FB1B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3A83E9-61FF-024B-971E-757F9D5B9E24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438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84A74E-61ED-4F4A-90DA-FD03DDA997A9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59CC565-A6D7-BD40-BE22-041F1455D41F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8328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FB1BC-3162-D547-9C02-7D785370FEE1}" type="slidenum">
              <a:rPr lang="nl-NL" altLang="nl-NL" smtClean="0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8F7BDC-B4A1-D347-9DA2-5F3A82B18E09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020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00732" y="1800000"/>
            <a:ext cx="7204395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885420" y="1800000"/>
            <a:ext cx="7204395" cy="61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EC8A91-A29F-F446-8E42-684F52C62699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2C2FF09-433F-C444-939B-5DE251F5CED2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26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59634C-FA9A-FC41-AD0F-0B33319DB94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A2737D-60A8-0545-B4FC-83FB5DC0E9D8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98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00732" y="1800000"/>
            <a:ext cx="7204395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732" y="2700000"/>
            <a:ext cx="7204395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885420" y="1800000"/>
            <a:ext cx="7204395" cy="900000"/>
          </a:xfrm>
        </p:spPr>
        <p:txBody>
          <a:bodyPr/>
          <a:lstStyle>
            <a:lvl1pPr marL="0" indent="0">
              <a:buNone/>
              <a:defRPr sz="25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8885420" y="2700000"/>
            <a:ext cx="7204395" cy="52200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305231-3606-1A44-A2A7-FCA637C7D358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DD892F-640B-8943-9951-3D1813CD2BAC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359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38103" y="554351"/>
            <a:ext cx="11933453" cy="6711476"/>
          </a:xfrm>
        </p:spPr>
        <p:txBody>
          <a:bodyPr rtlCol="0">
            <a:noAutofit/>
          </a:bodyPr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38103" y="7265828"/>
            <a:ext cx="11933453" cy="796768"/>
          </a:xfrm>
        </p:spPr>
        <p:txBody>
          <a:bodyPr/>
          <a:lstStyle>
            <a:lvl1pPr marL="0" indent="0" algn="ctr">
              <a:buNone/>
              <a:defRPr sz="18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412F7-5309-9C4C-99B4-F45B9BA3FB1B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83A83E9-61FF-024B-971E-757F9D5B9E24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90327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FB1BC-3162-D547-9C02-7D785370FEE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8F7BDC-B4A1-D347-9DA2-5F3A82B18E09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94290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FB1BC-3162-D547-9C02-7D785370FEE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8F7BDC-B4A1-D347-9DA2-5F3A82B18E09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4371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800000"/>
            <a:ext cx="14889083" cy="61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FB1BC-3162-D547-9C02-7D785370FEE1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78F7BDC-B4A1-D347-9DA2-5F3A82B18E09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274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165" y="1800000"/>
            <a:ext cx="13749658" cy="612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9B5FB-C47F-4639-8D8B-72ED7262276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92C033-D9C1-4628-AF94-F45294824422}" type="datetime1">
              <a:rPr lang="nl-NL"/>
              <a:pPr/>
              <a:t>10-01-20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95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517" y="887912"/>
            <a:ext cx="12680588" cy="18223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233" y="3035441"/>
            <a:ext cx="12685871" cy="5374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E239-BA8E-894E-B1AC-6242E5A65A4B}" type="datetime1">
              <a:rPr lang="nl-NL" smtClean="0"/>
              <a:t>10-01-20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5960" y="1016331"/>
            <a:ext cx="2260342" cy="72172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0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10-01-20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3318318"/>
            <a:ext cx="14889249" cy="508545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200884" y="2157048"/>
            <a:ext cx="14889249" cy="97301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423367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504CAB-574E-5F4F-9159-E27A716A9038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353270" y="9172347"/>
            <a:ext cx="3376460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CB0545-8C00-A544-A88F-C33FBC7A7630}" type="datetime1">
              <a:rPr lang="nl-NL" altLang="nl-NL" smtClean="0"/>
              <a:t>10-01-20</a:t>
            </a:fld>
            <a:endParaRPr lang="nl-NL" alt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00884" y="2157047"/>
            <a:ext cx="14889249" cy="6224953"/>
          </a:xfrm>
        </p:spPr>
        <p:txBody>
          <a:bodyPr/>
          <a:lstStyle>
            <a:lvl1pPr algn="l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nl-NL" dirty="0"/>
          </a:p>
        </p:txBody>
      </p:sp>
      <p:pic>
        <p:nvPicPr>
          <p:cNvPr id="11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5738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09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 baseline="0"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510068-CF9F-1546-A962-438E155E6626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1ED08B-741D-9E48-95DA-82644AB503BC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  <p:pic>
        <p:nvPicPr>
          <p:cNvPr id="10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29499" y="9147199"/>
            <a:ext cx="236031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23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800165" y="1800000"/>
            <a:ext cx="13749658" cy="612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69B5FB-C47F-4639-8D8B-72ED7262276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92C033-D9C1-4628-AF94-F45294824422}" type="datetime1">
              <a:rPr lang="nl-NL"/>
              <a:pPr/>
              <a:t>10-01-20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54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vol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00732" y="1799999"/>
            <a:ext cx="14889083" cy="7020000"/>
          </a:xfrm>
        </p:spPr>
        <p:txBody>
          <a:bodyPr>
            <a:normAutofit/>
          </a:bodyPr>
          <a:lstStyle>
            <a:lvl1pPr marL="609951" indent="-609951">
              <a:buFont typeface="Arial" charset="0"/>
              <a:buChar char="•"/>
              <a:defRPr/>
            </a:lvl1pPr>
            <a:lvl2pPr marL="1062611" indent="-457463">
              <a:buFont typeface="Arial" charset="0"/>
              <a:buChar char="•"/>
              <a:defRPr/>
            </a:lvl2pPr>
            <a:lvl3pPr marL="1677364" indent="-457463">
              <a:buFont typeface="Helvetica" charset="0"/>
              <a:buChar char="−"/>
              <a:defRPr/>
            </a:lvl3pPr>
            <a:lvl4pPr marL="2206268" indent="-381219">
              <a:buFont typeface="Helvetica" charset="0"/>
              <a:buChar char="−"/>
              <a:defRPr/>
            </a:lvl4pPr>
            <a:lvl5pPr marL="2821021" indent="-381219">
              <a:buFont typeface="Helvetica" charset="0"/>
              <a:buChar char="−"/>
              <a:defRPr/>
            </a:lvl5pPr>
          </a:lstStyle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10068-CF9F-1546-A962-438E155E6626}" type="slidenum">
              <a:rPr lang="nl-NL" altLang="nl-NL"/>
              <a:pPr/>
              <a:t>‹#›</a:t>
            </a:fld>
            <a:endParaRPr lang="nl-NL" alt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E1ED08B-741D-9E48-95DA-82644AB503BC}" type="datetime1">
              <a:rPr lang="nl-NL" altLang="nl-NL" smtClean="0"/>
              <a:t>10-01-20</a:t>
            </a:fld>
            <a:endParaRPr lang="nl-NL" altLang="nl-NL"/>
          </a:p>
        </p:txBody>
      </p:sp>
      <p:pic>
        <p:nvPicPr>
          <p:cNvPr id="9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725420" y="9147199"/>
            <a:ext cx="2364395" cy="5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echte verbindingslijn 9"/>
          <p:cNvCxnSpPr/>
          <p:nvPr userDrawn="1"/>
        </p:nvCxnSpPr>
        <p:spPr>
          <a:xfrm>
            <a:off x="1200884" y="8980714"/>
            <a:ext cx="14889249" cy="0"/>
          </a:xfrm>
          <a:prstGeom prst="line">
            <a:avLst/>
          </a:prstGeom>
          <a:ln w="19050">
            <a:solidFill>
              <a:srgbClr val="BE2E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288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4"/>
            <a:ext cx="14889249" cy="70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291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71" r:id="rId4"/>
  </p:sldLayoutIdLst>
  <p:transition spd="med">
    <p:fade/>
  </p:transition>
  <p:hf sldNum="0" hdr="0" ftr="0" dt="0"/>
  <p:txStyles>
    <p:titleStyle>
      <a:lvl1pPr algn="l" defTabSz="86621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2pPr>
      <a:lvl3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3pPr>
      <a:lvl4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4pPr>
      <a:lvl5pPr algn="l" defTabSz="866215" rtl="0" eaLnBrk="1" fontAlgn="base" hangingPunct="1">
        <a:spcBef>
          <a:spcPct val="0"/>
        </a:spcBef>
        <a:spcAft>
          <a:spcPct val="0"/>
        </a:spcAft>
        <a:defRPr sz="4269" b="1">
          <a:solidFill>
            <a:srgbClr val="BE2E1A"/>
          </a:solidFill>
          <a:latin typeface="Calibri" charset="0"/>
        </a:defRPr>
      </a:lvl5pPr>
      <a:lvl6pPr marL="60995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6pPr>
      <a:lvl7pPr marL="1219901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7pPr>
      <a:lvl8pPr marL="182985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8pPr>
      <a:lvl9pPr marL="2439802" algn="l" defTabSz="866215" rtl="0" eaLnBrk="1" fontAlgn="base" hangingPunct="1">
        <a:spcBef>
          <a:spcPct val="0"/>
        </a:spcBef>
        <a:spcAft>
          <a:spcPct val="0"/>
        </a:spcAft>
        <a:defRPr sz="4002" b="1">
          <a:solidFill>
            <a:srgbClr val="BE2E1A"/>
          </a:solidFill>
          <a:latin typeface="Arial" charset="0"/>
        </a:defRPr>
      </a:lvl9pPr>
    </p:titleStyle>
    <p:bodyStyle>
      <a:lvl1pPr marL="609951" indent="-609951" algn="l" defTabSz="866215" rtl="0" eaLnBrk="1" fontAlgn="base" hangingPunct="1">
        <a:lnSpc>
          <a:spcPct val="10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7463" algn="l" defTabSz="866215" rtl="0" eaLnBrk="1" fontAlgn="base" hangingPunct="1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7364" indent="-457463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4718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021" indent="-381219" algn="l" defTabSz="866215" rtl="0" eaLnBrk="1" fontAlgn="base" hangingPunct="1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2157414"/>
            <a:ext cx="14889249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398072" y="9172347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3269" y="9172347"/>
            <a:ext cx="3376460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6753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846006" y="9172347"/>
            <a:ext cx="1230535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Calibri" charset="0"/>
              </a:defRPr>
            </a:lvl1pPr>
          </a:lstStyle>
          <a:p>
            <a:fld id="{FB5CF2AB-20FF-5442-9E53-3C6EDD7FBCEA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7395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2" r:id="rId2"/>
    <p:sldLayoutId id="2147483735" r:id="rId3"/>
    <p:sldLayoutId id="2147483772" r:id="rId4"/>
    <p:sldLayoutId id="2147483773" r:id="rId5"/>
  </p:sldLayoutIdLst>
  <p:transition spd="med">
    <p:fade/>
  </p:transition>
  <p:hf sldNum="0" hdr="0" ftr="0" dt="0"/>
  <p:txStyles>
    <p:titleStyle>
      <a:lvl1pPr algn="l" defTabSz="86621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2pPr>
      <a:lvl3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3pPr>
      <a:lvl4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4pPr>
      <a:lvl5pPr algn="ctr" defTabSz="866215" rtl="0" eaLnBrk="0" fontAlgn="base" hangingPunct="0">
        <a:spcBef>
          <a:spcPct val="0"/>
        </a:spcBef>
        <a:spcAft>
          <a:spcPct val="0"/>
        </a:spcAft>
        <a:defRPr sz="6671">
          <a:solidFill>
            <a:schemeClr val="bg1"/>
          </a:solidFill>
          <a:latin typeface="Calibri" charset="0"/>
        </a:defRPr>
      </a:lvl5pPr>
      <a:lvl6pPr marL="60995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6pPr>
      <a:lvl7pPr marL="1219901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7pPr>
      <a:lvl8pPr marL="182985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8pPr>
      <a:lvl9pPr marL="2439802" algn="l" defTabSz="866215" rtl="0" fontAlgn="base">
        <a:spcBef>
          <a:spcPct val="0"/>
        </a:spcBef>
        <a:spcAft>
          <a:spcPct val="0"/>
        </a:spcAft>
        <a:defRPr sz="6671">
          <a:solidFill>
            <a:schemeClr val="tx1"/>
          </a:solidFill>
          <a:latin typeface="Arial" charset="0"/>
        </a:defRPr>
      </a:lvl9pPr>
    </p:titleStyle>
    <p:bodyStyle>
      <a:lvl1pPr algn="l" defTabSz="866215" rtl="0" eaLnBrk="0" fontAlgn="base" hangingPunct="0">
        <a:spcBef>
          <a:spcPts val="2001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60" indent="-455346" algn="l" defTabSz="866215" rtl="0" eaLnBrk="0" fontAlgn="base" hangingPunct="0">
        <a:lnSpc>
          <a:spcPct val="90000"/>
        </a:lnSpc>
        <a:spcBef>
          <a:spcPts val="2001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75247" indent="-457463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02599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18904" indent="-381219" algn="l" defTabSz="866215" rtl="0" eaLnBrk="0" fontAlgn="base" hangingPunct="0">
        <a:lnSpc>
          <a:spcPct val="90000"/>
        </a:lnSpc>
        <a:spcBef>
          <a:spcPts val="1334"/>
        </a:spcBef>
        <a:spcAft>
          <a:spcPct val="0"/>
        </a:spcAft>
        <a:buFont typeface="Helvetica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771430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6pPr>
      <a:lvl7pPr marL="5638962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7pPr>
      <a:lvl8pPr marL="6506495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8pPr>
      <a:lvl9pPr marL="7374027" indent="-433767" algn="l" defTabSz="867533" rtl="0" eaLnBrk="1" latinLnBrk="0" hangingPunct="1">
        <a:spcBef>
          <a:spcPct val="20000"/>
        </a:spcBef>
        <a:buFont typeface="Arial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1pPr>
      <a:lvl2pPr marL="86753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2pPr>
      <a:lvl3pPr marL="173506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3pPr>
      <a:lvl4pPr marL="260259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4pPr>
      <a:lvl5pPr marL="347013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5pPr>
      <a:lvl6pPr marL="4337663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6pPr>
      <a:lvl7pPr marL="5205195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7pPr>
      <a:lvl8pPr marL="6072728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8pPr>
      <a:lvl9pPr marL="6940260" algn="l" defTabSz="867533" rtl="0" eaLnBrk="1" latinLnBrk="0" hangingPunct="1">
        <a:defRPr sz="34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6"/>
            <a:ext cx="14889249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819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48" y="8705850"/>
            <a:ext cx="5076746" cy="8064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00883" y="8916988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132E2AD1-83D9-DF41-A9AF-2F9595B23F20}" type="slidenum">
              <a:rPr lang="nl-NL" altLang="nl-NL" smtClean="0"/>
              <a:pPr/>
              <a:t>‹#›</a:t>
            </a:fld>
            <a:endParaRPr lang="nl-NL" alt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56082" y="8916988"/>
            <a:ext cx="7616179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5828" y="8916988"/>
            <a:ext cx="123053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fld id="{B3873A8C-A209-FC40-86BC-D3E9A671FD81}" type="datetime1">
              <a:rPr lang="nl-NL" altLang="nl-NL" smtClean="0"/>
              <a:pPr/>
              <a:t>10-01-20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1525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ransition spd="med">
    <p:fade/>
  </p:transition>
  <p:hf sldNum="0"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6"/>
            <a:ext cx="14889249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00883" y="8916988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C1C2D52F-58C2-C543-831A-B090143F1DC9}" type="slidenum">
              <a:rPr lang="nl-NL" altLang="nl-NL" smtClean="0"/>
              <a:pPr/>
              <a:t>‹#›</a:t>
            </a:fld>
            <a:endParaRPr lang="nl-NL" altLang="nl-NL"/>
          </a:p>
        </p:txBody>
      </p:sp>
      <p:pic>
        <p:nvPicPr>
          <p:cNvPr id="1029" name="Afbeelding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48" y="8705850"/>
            <a:ext cx="5076746" cy="8064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56082" y="8916988"/>
            <a:ext cx="7616179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5828" y="8916988"/>
            <a:ext cx="123053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fld id="{AB3923DE-CE43-5D47-9EFF-B8F59EA7C270}" type="datetime1">
              <a:rPr lang="nl-NL" altLang="nl-NL" smtClean="0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225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BE2E1A"/>
          </a:solidFill>
          <a:latin typeface="+mj-lt"/>
          <a:ea typeface="+mj-ea"/>
          <a:cs typeface="+mj-cs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Calibri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BE2E1A"/>
          </a:solidFill>
          <a:latin typeface="Arial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6"/>
            <a:ext cx="14889249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819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48" y="8705850"/>
            <a:ext cx="5076746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00883" y="8916988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B1AADD60-CA49-DB4D-8DC3-151BB1DF511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56082" y="8916988"/>
            <a:ext cx="7616179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5828" y="8916988"/>
            <a:ext cx="123053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fld id="{11DE1947-4431-984D-B11D-CB62A984D2D5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032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200884" y="720725"/>
            <a:ext cx="14889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819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200884" y="1800226"/>
            <a:ext cx="14889249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pic>
        <p:nvPicPr>
          <p:cNvPr id="819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748" y="8705850"/>
            <a:ext cx="5076746" cy="806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00883" y="8916988"/>
            <a:ext cx="83659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B1AADD60-CA49-DB4D-8DC3-151BB1DF5112}" type="slidenum">
              <a:rPr lang="nl-NL" altLang="nl-NL"/>
              <a:pPr/>
              <a:t>‹#›</a:t>
            </a:fld>
            <a:endParaRPr lang="nl-NL" alt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56082" y="8916988"/>
            <a:ext cx="7616179" cy="519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50276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015828" y="8916988"/>
            <a:ext cx="1230533" cy="51911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</a:defRPr>
            </a:lvl1pPr>
          </a:lstStyle>
          <a:p>
            <a:fld id="{11DE1947-4431-984D-B11D-CB62A984D2D5}" type="datetime1">
              <a:rPr lang="nl-NL" altLang="nl-NL"/>
              <a:pPr/>
              <a:t>10-01-20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88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hf hdr="0" ftr="0" dt="0"/>
  <p:txStyles>
    <p:titleStyle>
      <a:lvl1pPr algn="l" defTabSz="649288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649288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358775" indent="-358775" algn="l" defTabSz="649288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71913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114425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–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511300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4pPr>
      <a:lvl5pPr marL="1906588" indent="-358775" algn="l" defTabSz="649288" rtl="0" eaLnBrk="1" fontAlgn="base" hangingPunct="1">
        <a:spcBef>
          <a:spcPct val="0"/>
        </a:spcBef>
        <a:spcAft>
          <a:spcPct val="0"/>
        </a:spcAft>
        <a:buFont typeface="Lucida Grande" charset="0"/>
        <a:buChar char="-"/>
        <a:defRPr sz="2100" kern="1200">
          <a:solidFill>
            <a:srgbClr val="000000"/>
          </a:solidFill>
          <a:latin typeface="+mn-lt"/>
          <a:ea typeface="+mn-ea"/>
          <a:cs typeface="+mn-cs"/>
        </a:defRPr>
      </a:lvl5pPr>
      <a:lvl6pPr marL="3576516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65027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6502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00884" y="843402"/>
            <a:ext cx="14889249" cy="1079500"/>
          </a:xfrm>
        </p:spPr>
        <p:txBody>
          <a:bodyPr/>
          <a:lstStyle/>
          <a:p>
            <a:r>
              <a:rPr lang="nl-NL" sz="7200" dirty="0"/>
              <a:t>Is Dyslexie een Stoornis?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200884" y="4350426"/>
            <a:ext cx="106405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000" b="1" dirty="0">
              <a:solidFill>
                <a:schemeClr val="bg1"/>
              </a:solidFill>
              <a:latin typeface="+mj-lt"/>
            </a:endParaRPr>
          </a:p>
          <a:p>
            <a:r>
              <a:rPr lang="nl-NL" sz="4000" b="1" dirty="0">
                <a:solidFill>
                  <a:schemeClr val="bg1"/>
                </a:solidFill>
                <a:latin typeface="+mj-lt"/>
              </a:rPr>
              <a:t>Prof. dr. Anna M.T. Bosman</a:t>
            </a:r>
          </a:p>
          <a:p>
            <a:endParaRPr lang="nl-NL" dirty="0">
              <a:solidFill>
                <a:schemeClr val="bg1"/>
              </a:solidFill>
              <a:latin typeface="+mj-lt"/>
            </a:endParaRPr>
          </a:p>
          <a:p>
            <a:endParaRPr lang="nl-NL" sz="3200" dirty="0">
              <a:solidFill>
                <a:schemeClr val="bg1"/>
              </a:solidFill>
              <a:latin typeface="+mj-lt"/>
            </a:endParaRPr>
          </a:p>
          <a:p>
            <a:r>
              <a:rPr lang="nl-NL" sz="3200" dirty="0" err="1">
                <a:solidFill>
                  <a:schemeClr val="bg1"/>
                </a:solidFill>
                <a:latin typeface="+mj-lt"/>
              </a:rPr>
              <a:t>ResearchED</a:t>
            </a:r>
            <a:endParaRPr lang="nl-NL" sz="3200" dirty="0">
              <a:solidFill>
                <a:schemeClr val="bg1"/>
              </a:solidFill>
              <a:latin typeface="+mj-lt"/>
            </a:endParaRPr>
          </a:p>
          <a:p>
            <a:endParaRPr lang="nl-NL" sz="1800" dirty="0">
              <a:solidFill>
                <a:schemeClr val="bg1"/>
              </a:solidFill>
              <a:latin typeface="+mj-lt"/>
            </a:endParaRPr>
          </a:p>
          <a:p>
            <a:r>
              <a:rPr lang="nl-NL" sz="2400" dirty="0" err="1">
                <a:solidFill>
                  <a:schemeClr val="bg1"/>
                </a:solidFill>
                <a:latin typeface="+mj-lt"/>
              </a:rPr>
              <a:t>Corlaer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 College, Nijkerk</a:t>
            </a:r>
          </a:p>
          <a:p>
            <a:r>
              <a:rPr lang="nl-NL" sz="2400" dirty="0">
                <a:solidFill>
                  <a:schemeClr val="bg1"/>
                </a:solidFill>
                <a:latin typeface="+mj-lt"/>
              </a:rPr>
              <a:t>11 januari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B7C32-DE49-BB4C-BA73-A05D62BB4EE3}"/>
              </a:ext>
            </a:extLst>
          </p:cNvPr>
          <p:cNvSpPr txBox="1"/>
          <p:nvPr/>
        </p:nvSpPr>
        <p:spPr>
          <a:xfrm>
            <a:off x="5355773" y="8348842"/>
            <a:ext cx="11863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+mn-lt"/>
              </a:rPr>
              <a:t>Bosman, A.M.T. &amp;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Toorenaar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, K. (in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druk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). Is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dyslexie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een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+mn-lt"/>
              </a:rPr>
              <a:t>stoornis</a:t>
            </a:r>
            <a:r>
              <a:rPr lang="en-US" sz="2800" dirty="0">
                <a:solidFill>
                  <a:srgbClr val="FFC000"/>
                </a:solidFill>
                <a:latin typeface="+mn-lt"/>
              </a:rPr>
              <a:t>. </a:t>
            </a:r>
            <a:r>
              <a:rPr lang="en-US" sz="2800" i="1" dirty="0">
                <a:solidFill>
                  <a:srgbClr val="FFC000"/>
                </a:solidFill>
                <a:latin typeface="+mn-lt"/>
              </a:rPr>
              <a:t>De </a:t>
            </a:r>
            <a:r>
              <a:rPr lang="en-US" sz="2800" i="1" dirty="0" err="1">
                <a:solidFill>
                  <a:srgbClr val="FFC000"/>
                </a:solidFill>
                <a:latin typeface="+mn-lt"/>
              </a:rPr>
              <a:t>Psycholoog</a:t>
            </a:r>
            <a:endParaRPr lang="en-US" sz="2800" i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384152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8FB0-DE6B-CD49-B5DB-A3E939A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92" y="646080"/>
            <a:ext cx="14889249" cy="716189"/>
          </a:xfrm>
        </p:spPr>
        <p:txBody>
          <a:bodyPr/>
          <a:lstStyle/>
          <a:p>
            <a:r>
              <a:rPr lang="nl-NL" sz="4000" dirty="0"/>
              <a:t>Hardnekkige achterstand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C668C7-659E-0645-9716-F7A25B97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41" y="1599195"/>
            <a:ext cx="14272122" cy="40738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960E03-6BCD-6341-A9F1-0455F3299A79}"/>
              </a:ext>
            </a:extLst>
          </p:cNvPr>
          <p:cNvSpPr txBox="1"/>
          <p:nvPr/>
        </p:nvSpPr>
        <p:spPr>
          <a:xfrm>
            <a:off x="12428376" y="59099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SDN, 2016, p. 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293B65-4F15-E945-9EC4-46C5912D7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872" y="5019871"/>
            <a:ext cx="8737791" cy="6531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6427F5-D9E1-E447-8245-86A3FB423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824" y="395157"/>
            <a:ext cx="6261100" cy="8369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709996-B1BE-A944-BDAC-6FB8EAEE3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2767" y="2053068"/>
            <a:ext cx="5519610" cy="41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1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8FB0-DE6B-CD49-B5DB-A3E939A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92" y="646080"/>
            <a:ext cx="14889249" cy="716189"/>
          </a:xfrm>
        </p:spPr>
        <p:txBody>
          <a:bodyPr/>
          <a:lstStyle/>
          <a:p>
            <a:r>
              <a:rPr lang="nl-NL" sz="4000" dirty="0"/>
              <a:t>Exclusiefactoren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768344-99E5-8C4F-AEA7-4FB194C6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96" y="1616336"/>
            <a:ext cx="14859112" cy="2842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78B4D9-2111-A24E-BFBE-46D04B3FB63E}"/>
              </a:ext>
            </a:extLst>
          </p:cNvPr>
          <p:cNvSpPr txBox="1"/>
          <p:nvPr/>
        </p:nvSpPr>
        <p:spPr>
          <a:xfrm rot="19971566">
            <a:off x="6195526" y="650230"/>
            <a:ext cx="1664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rgbClr val="7030A0"/>
                </a:solidFill>
                <a:latin typeface="+mn-lt"/>
              </a:rPr>
              <a:t>IQ &lt; 70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1CD2F-91C0-B545-8064-F1716CD05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68" y="4629737"/>
            <a:ext cx="3939900" cy="39399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A50145-7EB5-F248-B9BE-2F66AA6E49DA}"/>
              </a:ext>
            </a:extLst>
          </p:cNvPr>
          <p:cNvCxnSpPr/>
          <p:nvPr/>
        </p:nvCxnSpPr>
        <p:spPr>
          <a:xfrm>
            <a:off x="8544452" y="2771638"/>
            <a:ext cx="1056053" cy="177135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D2DBF53-E9A6-204D-9AA5-0EDBA7A60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492" y="4929482"/>
            <a:ext cx="6386238" cy="364015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7AF085-CC83-654B-9CC8-F0D9D87825AF}"/>
              </a:ext>
            </a:extLst>
          </p:cNvPr>
          <p:cNvCxnSpPr>
            <a:cxnSpLocks/>
          </p:cNvCxnSpPr>
          <p:nvPr/>
        </p:nvCxnSpPr>
        <p:spPr>
          <a:xfrm>
            <a:off x="3745283" y="3408156"/>
            <a:ext cx="0" cy="120583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C036AC-2F9D-C44B-ADAC-780340347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5344" y="5602093"/>
            <a:ext cx="3873730" cy="415468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609E3D-08A7-E24B-BDAE-E06C519E4EC1}"/>
              </a:ext>
            </a:extLst>
          </p:cNvPr>
          <p:cNvCxnSpPr>
            <a:cxnSpLocks/>
          </p:cNvCxnSpPr>
          <p:nvPr/>
        </p:nvCxnSpPr>
        <p:spPr>
          <a:xfrm>
            <a:off x="12191387" y="3282591"/>
            <a:ext cx="1241089" cy="159153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173C0AF-3E4C-C846-87E5-33BB3FF4CC28}"/>
              </a:ext>
            </a:extLst>
          </p:cNvPr>
          <p:cNvSpPr txBox="1"/>
          <p:nvPr/>
        </p:nvSpPr>
        <p:spPr>
          <a:xfrm>
            <a:off x="13432476" y="3626276"/>
            <a:ext cx="3255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(SDN, 2016, p. 8)</a:t>
            </a:r>
          </a:p>
          <a:p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398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D95E-31FA-B744-8421-C07ADD42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57" y="562688"/>
            <a:ext cx="14889249" cy="1079500"/>
          </a:xfrm>
        </p:spPr>
        <p:txBody>
          <a:bodyPr/>
          <a:lstStyle/>
          <a:p>
            <a:r>
              <a:rPr lang="nl-NL" sz="4000" dirty="0"/>
              <a:t>Conclusies over de definitie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74E0-7440-4A45-95A2-155031DE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3" y="1856760"/>
            <a:ext cx="14889083" cy="702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3200" dirty="0"/>
              <a:t>Dyslexie wordt bepaald door de prestaties van anderen</a:t>
            </a:r>
          </a:p>
          <a:p>
            <a:pPr marL="0" indent="0">
              <a:buNone/>
            </a:pPr>
            <a:r>
              <a:rPr lang="nl-NL" dirty="0"/>
              <a:t>	Er is geen onafhankelijke test anders dan dat het kind slechter leest dan een ander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nl-NL" sz="3200" dirty="0"/>
              <a:t>Bij didactische resistentie ligt het vooral aan het kind en niet aan de methode</a:t>
            </a:r>
          </a:p>
          <a:p>
            <a:pPr marL="0" indent="0">
              <a:buNone/>
            </a:pPr>
            <a:r>
              <a:rPr lang="nl-NL" sz="3200" dirty="0"/>
              <a:t>	</a:t>
            </a:r>
            <a:r>
              <a:rPr lang="nl-NL" dirty="0"/>
              <a:t>Er is geen test die de effectiviteit van leesonderwijs meet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 startAt="3"/>
            </a:pPr>
            <a:r>
              <a:rPr lang="nl-NL" sz="3200" dirty="0"/>
              <a:t>Ander probleem verkleint de kans op diagnose dyslexie</a:t>
            </a:r>
          </a:p>
          <a:p>
            <a:pPr marL="452660" lvl="1" indent="0">
              <a:buNone/>
            </a:pPr>
            <a:r>
              <a:rPr lang="nl-NL" dirty="0"/>
              <a:t>	Er zijn blijkbaar andere oorzaken voor slecht lezen dan een stoornis</a:t>
            </a:r>
          </a:p>
          <a:p>
            <a:pPr marL="967010" lvl="1" indent="-514350">
              <a:buFont typeface="+mj-lt"/>
              <a:buAutoNum type="arabicPeriod" startAt="3"/>
            </a:pPr>
            <a:endParaRPr lang="nl-NL" dirty="0"/>
          </a:p>
          <a:p>
            <a:pPr marL="967010" lvl="1" indent="-514350">
              <a:buFont typeface="+mj-lt"/>
              <a:buAutoNum type="arabicPeriod" startAt="3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39E145-8F15-8B44-B80F-4C19E2CB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093" y="5916330"/>
            <a:ext cx="2407297" cy="2960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79A6E-8B91-E943-872D-14D1B4A0C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8336" y="3210149"/>
            <a:ext cx="3019864" cy="327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53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2887-6986-BD48-B585-43C253A0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558" y="2694491"/>
            <a:ext cx="15570550" cy="3617100"/>
          </a:xfrm>
        </p:spPr>
        <p:txBody>
          <a:bodyPr/>
          <a:lstStyle/>
          <a:p>
            <a:pPr algn="ctr"/>
            <a:r>
              <a:rPr lang="en-US" sz="9600" dirty="0" err="1"/>
              <a:t>Genetische</a:t>
            </a:r>
            <a:r>
              <a:rPr lang="en-US" sz="9600" dirty="0"/>
              <a:t>, </a:t>
            </a:r>
            <a:r>
              <a:rPr lang="en-US" sz="9600" dirty="0" err="1"/>
              <a:t>neurologische</a:t>
            </a:r>
            <a:r>
              <a:rPr lang="en-US" sz="9600" dirty="0"/>
              <a:t> of </a:t>
            </a:r>
            <a:r>
              <a:rPr lang="en-US" sz="9600" dirty="0" err="1"/>
              <a:t>cognitieve</a:t>
            </a:r>
            <a:r>
              <a:rPr lang="en-US" sz="9600" dirty="0"/>
              <a:t> </a:t>
            </a:r>
            <a:r>
              <a:rPr lang="en-US" sz="9600" dirty="0" err="1"/>
              <a:t>aanwijzingen</a:t>
            </a:r>
            <a:r>
              <a:rPr lang="en-US" sz="9600" dirty="0"/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183543770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B228-9E5F-5748-B77A-0A0F48A5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77" y="436801"/>
            <a:ext cx="5955442" cy="695739"/>
          </a:xfrm>
        </p:spPr>
        <p:txBody>
          <a:bodyPr/>
          <a:lstStyle/>
          <a:p>
            <a:r>
              <a:rPr lang="nl-NL" sz="4000" dirty="0"/>
              <a:t>Vermeende rol van genen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DAE310-5ADD-6446-8803-5883BE6FF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074" y="436801"/>
            <a:ext cx="7594640" cy="83461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359D7A-0BD6-B144-9E39-D1592BF13E1E}"/>
              </a:ext>
            </a:extLst>
          </p:cNvPr>
          <p:cNvSpPr txBox="1"/>
          <p:nvPr/>
        </p:nvSpPr>
        <p:spPr>
          <a:xfrm>
            <a:off x="491271" y="9088244"/>
            <a:ext cx="902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 Elliot, J.G. &amp; </a:t>
            </a:r>
            <a:r>
              <a:rPr lang="en-US" sz="1800" dirty="0" err="1">
                <a:latin typeface="+mn-lt"/>
              </a:rPr>
              <a:t>Grigorenko</a:t>
            </a:r>
            <a:r>
              <a:rPr lang="en-US" sz="1800" dirty="0">
                <a:latin typeface="+mn-lt"/>
              </a:rPr>
              <a:t>, E.L. (2014). </a:t>
            </a:r>
            <a:r>
              <a:rPr lang="en-US" sz="1800" i="1" dirty="0">
                <a:latin typeface="+mn-lt"/>
              </a:rPr>
              <a:t>The dyslexia debate</a:t>
            </a:r>
            <a:r>
              <a:rPr lang="en-US" sz="1800" dirty="0">
                <a:latin typeface="+mn-lt"/>
              </a:rPr>
              <a:t>. NY: Cambridge University Press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17348-39C1-0F48-99AE-FAD6A6533CDF}"/>
              </a:ext>
            </a:extLst>
          </p:cNvPr>
          <p:cNvSpPr txBox="1"/>
          <p:nvPr/>
        </p:nvSpPr>
        <p:spPr>
          <a:xfrm>
            <a:off x="503286" y="2431557"/>
            <a:ext cx="8810952" cy="440120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+mn-lt"/>
              </a:rPr>
              <a:t>Loci</a:t>
            </a:r>
            <a:r>
              <a:rPr lang="nl-NL" sz="2800" dirty="0">
                <a:latin typeface="+mn-lt"/>
              </a:rPr>
              <a:t> in rood (vaak gevonden) op </a:t>
            </a:r>
            <a:r>
              <a:rPr lang="nl-NL" sz="2800" dirty="0" err="1">
                <a:latin typeface="+mn-lt"/>
              </a:rPr>
              <a:t>chromosen</a:t>
            </a:r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1, 2, 3, 4, 6, 11, 15, 18, X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 err="1"/>
              <a:t>Loci</a:t>
            </a:r>
            <a:r>
              <a:rPr lang="nl-NL" sz="2800" dirty="0"/>
              <a:t> in blauw (minder vaak gevonden) op </a:t>
            </a:r>
            <a:r>
              <a:rPr lang="nl-NL" sz="2800" dirty="0" err="1"/>
              <a:t>chromosen</a:t>
            </a:r>
            <a:endParaRPr lang="nl-NL" sz="2800" dirty="0"/>
          </a:p>
          <a:p>
            <a:r>
              <a:rPr lang="nl-NL" sz="2800" dirty="0">
                <a:latin typeface="+mn-lt"/>
              </a:rPr>
              <a:t>2, 6, 7, 10, 13, 14, 16, 17, 20</a:t>
            </a:r>
          </a:p>
          <a:p>
            <a:endParaRPr lang="nl-NL" sz="2800" dirty="0">
              <a:latin typeface="+mn-lt"/>
            </a:endParaRP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Tot nu nog geen relatie gevonden met </a:t>
            </a:r>
            <a:r>
              <a:rPr lang="nl-NL" sz="2800" dirty="0" err="1">
                <a:latin typeface="+mn-lt"/>
              </a:rPr>
              <a:t>locio</a:t>
            </a:r>
            <a:r>
              <a:rPr lang="nl-NL" sz="2800" dirty="0">
                <a:latin typeface="+mn-lt"/>
              </a:rPr>
              <a:t> op </a:t>
            </a:r>
            <a:r>
              <a:rPr lang="nl-NL" sz="2800" dirty="0" err="1"/>
              <a:t>chromosen</a:t>
            </a:r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5, 8, 9, 12, 19, 21, 22, Y</a:t>
            </a:r>
          </a:p>
          <a:p>
            <a:endParaRPr lang="en-US" sz="2800" dirty="0">
              <a:latin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CD26B4-49D2-DD46-AFED-ABC408F385C7}"/>
              </a:ext>
            </a:extLst>
          </p:cNvPr>
          <p:cNvCxnSpPr>
            <a:cxnSpLocks/>
          </p:cNvCxnSpPr>
          <p:nvPr/>
        </p:nvCxnSpPr>
        <p:spPr>
          <a:xfrm flipV="1">
            <a:off x="9643203" y="1196898"/>
            <a:ext cx="198120" cy="487680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E9380F-966C-3641-85D0-57265243992C}"/>
              </a:ext>
            </a:extLst>
          </p:cNvPr>
          <p:cNvCxnSpPr>
            <a:cxnSpLocks/>
          </p:cNvCxnSpPr>
          <p:nvPr/>
        </p:nvCxnSpPr>
        <p:spPr>
          <a:xfrm flipV="1">
            <a:off x="10344243" y="1955560"/>
            <a:ext cx="185440" cy="369098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53DA75-2F03-5B40-92C4-C533A091B741}"/>
              </a:ext>
            </a:extLst>
          </p:cNvPr>
          <p:cNvCxnSpPr>
            <a:cxnSpLocks/>
          </p:cNvCxnSpPr>
          <p:nvPr/>
        </p:nvCxnSpPr>
        <p:spPr>
          <a:xfrm flipV="1">
            <a:off x="10902450" y="3032510"/>
            <a:ext cx="262809" cy="422438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967154-DFB3-F744-B110-D71A76D82FC0}"/>
              </a:ext>
            </a:extLst>
          </p:cNvPr>
          <p:cNvCxnSpPr>
            <a:cxnSpLocks/>
          </p:cNvCxnSpPr>
          <p:nvPr/>
        </p:nvCxnSpPr>
        <p:spPr>
          <a:xfrm flipV="1">
            <a:off x="11648589" y="2888051"/>
            <a:ext cx="250612" cy="444100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E9BBBA-FFC7-BA4D-9FBB-48DFFE7272AB}"/>
              </a:ext>
            </a:extLst>
          </p:cNvPr>
          <p:cNvCxnSpPr>
            <a:cxnSpLocks/>
          </p:cNvCxnSpPr>
          <p:nvPr/>
        </p:nvCxnSpPr>
        <p:spPr>
          <a:xfrm flipV="1">
            <a:off x="12759414" y="2704848"/>
            <a:ext cx="204951" cy="366406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EA9B7C-B88C-6C4D-9DFD-8579271B9F1C}"/>
              </a:ext>
            </a:extLst>
          </p:cNvPr>
          <p:cNvCxnSpPr>
            <a:cxnSpLocks/>
          </p:cNvCxnSpPr>
          <p:nvPr/>
        </p:nvCxnSpPr>
        <p:spPr>
          <a:xfrm flipV="1">
            <a:off x="15830643" y="2799628"/>
            <a:ext cx="243840" cy="444101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2FFA0F7-5859-8C4D-B1E6-E55CC7FCBD2C}"/>
              </a:ext>
            </a:extLst>
          </p:cNvPr>
          <p:cNvCxnSpPr>
            <a:cxnSpLocks/>
          </p:cNvCxnSpPr>
          <p:nvPr/>
        </p:nvCxnSpPr>
        <p:spPr>
          <a:xfrm flipV="1">
            <a:off x="11033854" y="7445298"/>
            <a:ext cx="175181" cy="365760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CEB326-17DE-8C47-BB62-4D3F443914CA}"/>
              </a:ext>
            </a:extLst>
          </p:cNvPr>
          <p:cNvCxnSpPr>
            <a:cxnSpLocks/>
          </p:cNvCxnSpPr>
          <p:nvPr/>
        </p:nvCxnSpPr>
        <p:spPr>
          <a:xfrm flipV="1">
            <a:off x="12794486" y="6972858"/>
            <a:ext cx="243224" cy="365760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5423714-B2F5-8846-83FB-42BC20464D0E}"/>
              </a:ext>
            </a:extLst>
          </p:cNvPr>
          <p:cNvCxnSpPr>
            <a:cxnSpLocks/>
          </p:cNvCxnSpPr>
          <p:nvPr/>
        </p:nvCxnSpPr>
        <p:spPr>
          <a:xfrm flipV="1">
            <a:off x="15709031" y="8217822"/>
            <a:ext cx="243224" cy="365760"/>
          </a:xfrm>
          <a:prstGeom prst="straightConnector1">
            <a:avLst/>
          </a:prstGeom>
          <a:ln>
            <a:solidFill>
              <a:srgbClr val="B3011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D3EC26-6FA8-3F42-BD9A-04E628A6CF36}"/>
              </a:ext>
            </a:extLst>
          </p:cNvPr>
          <p:cNvCxnSpPr>
            <a:cxnSpLocks/>
          </p:cNvCxnSpPr>
          <p:nvPr/>
        </p:nvCxnSpPr>
        <p:spPr>
          <a:xfrm flipV="1">
            <a:off x="9646166" y="6668248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0A1CEE5-81FC-AF48-9720-8AA9DA7E42B0}"/>
              </a:ext>
            </a:extLst>
          </p:cNvPr>
          <p:cNvCxnSpPr>
            <a:cxnSpLocks/>
          </p:cNvCxnSpPr>
          <p:nvPr/>
        </p:nvCxnSpPr>
        <p:spPr>
          <a:xfrm flipV="1">
            <a:off x="13548249" y="4764976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02A2DD-AE8F-ED41-8C3D-DB445A9FCC70}"/>
              </a:ext>
            </a:extLst>
          </p:cNvPr>
          <p:cNvCxnSpPr>
            <a:cxnSpLocks/>
          </p:cNvCxnSpPr>
          <p:nvPr/>
        </p:nvCxnSpPr>
        <p:spPr>
          <a:xfrm flipV="1">
            <a:off x="12878796" y="3293600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9A5FB4A-2EDF-FC46-BACB-A063B6FC630D}"/>
              </a:ext>
            </a:extLst>
          </p:cNvPr>
          <p:cNvCxnSpPr>
            <a:cxnSpLocks/>
          </p:cNvCxnSpPr>
          <p:nvPr/>
        </p:nvCxnSpPr>
        <p:spPr>
          <a:xfrm flipV="1">
            <a:off x="15187070" y="3621165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099938-C717-514A-BDD0-C660D52641D0}"/>
              </a:ext>
            </a:extLst>
          </p:cNvPr>
          <p:cNvCxnSpPr>
            <a:cxnSpLocks/>
          </p:cNvCxnSpPr>
          <p:nvPr/>
        </p:nvCxnSpPr>
        <p:spPr>
          <a:xfrm flipV="1">
            <a:off x="10390202" y="8098280"/>
            <a:ext cx="152400" cy="2004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2422C1-51EC-6A49-8049-E8EB015E544C}"/>
              </a:ext>
            </a:extLst>
          </p:cNvPr>
          <p:cNvCxnSpPr>
            <a:cxnSpLocks/>
          </p:cNvCxnSpPr>
          <p:nvPr/>
        </p:nvCxnSpPr>
        <p:spPr>
          <a:xfrm flipV="1">
            <a:off x="9742262" y="7911637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AE7B42D-7EAD-DD4A-BE89-6D6C0E6D9B41}"/>
              </a:ext>
            </a:extLst>
          </p:cNvPr>
          <p:cNvCxnSpPr>
            <a:cxnSpLocks/>
          </p:cNvCxnSpPr>
          <p:nvPr/>
        </p:nvCxnSpPr>
        <p:spPr>
          <a:xfrm flipV="1">
            <a:off x="10378329" y="3454948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AED293B-A688-2640-A910-074042735BD0}"/>
              </a:ext>
            </a:extLst>
          </p:cNvPr>
          <p:cNvCxnSpPr>
            <a:cxnSpLocks/>
          </p:cNvCxnSpPr>
          <p:nvPr/>
        </p:nvCxnSpPr>
        <p:spPr>
          <a:xfrm flipV="1">
            <a:off x="11632871" y="7072013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F0C4592-84BE-3743-9A80-9ACB24D3AA72}"/>
              </a:ext>
            </a:extLst>
          </p:cNvPr>
          <p:cNvCxnSpPr>
            <a:cxnSpLocks/>
          </p:cNvCxnSpPr>
          <p:nvPr/>
        </p:nvCxnSpPr>
        <p:spPr>
          <a:xfrm flipV="1">
            <a:off x="12249243" y="7984508"/>
            <a:ext cx="110827" cy="3142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E037508-86BE-104E-8672-84E8BB23645B}"/>
              </a:ext>
            </a:extLst>
          </p:cNvPr>
          <p:cNvCxnSpPr>
            <a:cxnSpLocks/>
          </p:cNvCxnSpPr>
          <p:nvPr/>
        </p:nvCxnSpPr>
        <p:spPr>
          <a:xfrm flipV="1">
            <a:off x="14066711" y="7954980"/>
            <a:ext cx="192193" cy="373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131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19" y="3120900"/>
            <a:ext cx="3041531" cy="19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33" y="1626916"/>
            <a:ext cx="15879904" cy="753938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Insular cortex (Steinbrink et al., 2008)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Posterior brain systems (Eden et al., 2004)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Medial geniculate body of thalamus (Diaz et al., 2012)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Left inferior frontal gyrus (</a:t>
            </a:r>
            <a:r>
              <a:rPr lang="en-US" dirty="0" err="1"/>
              <a:t>Peyrin</a:t>
            </a:r>
            <a:r>
              <a:rPr lang="en-US" dirty="0"/>
              <a:t> et al., 2004)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Left occipitotemporal area (McCrory et al., 2005)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Cerebellum (Eckert, 2004)</a:t>
            </a:r>
          </a:p>
          <a:p>
            <a:pPr>
              <a:buFontTx/>
              <a:buChar char="-"/>
            </a:pPr>
            <a:r>
              <a:rPr lang="en-US" dirty="0"/>
              <a:t>…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Minder volume van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(Casanova et al., 2004)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Groter</a:t>
            </a:r>
            <a:r>
              <a:rPr lang="en-US" dirty="0"/>
              <a:t> of </a:t>
            </a:r>
            <a:r>
              <a:rPr lang="en-US" dirty="0" err="1"/>
              <a:t>kleiner</a:t>
            </a:r>
            <a:r>
              <a:rPr lang="en-US" dirty="0"/>
              <a:t> volume van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(</a:t>
            </a:r>
            <a:r>
              <a:rPr lang="en-US" dirty="0" err="1"/>
              <a:t>Pernet</a:t>
            </a:r>
            <a:r>
              <a:rPr lang="en-US" dirty="0"/>
              <a:t> et al. 2009)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Verhoogde</a:t>
            </a:r>
            <a:r>
              <a:rPr lang="en-US" dirty="0"/>
              <a:t> </a:t>
            </a:r>
            <a:r>
              <a:rPr lang="en-US" dirty="0" err="1"/>
              <a:t>dichtheid</a:t>
            </a:r>
            <a:r>
              <a:rPr lang="en-US" dirty="0"/>
              <a:t> van </a:t>
            </a:r>
            <a:r>
              <a:rPr lang="en-US" dirty="0" err="1"/>
              <a:t>grijze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(</a:t>
            </a:r>
            <a:r>
              <a:rPr lang="en-US" dirty="0" err="1"/>
              <a:t>Vinckenbosch</a:t>
            </a:r>
            <a:r>
              <a:rPr lang="en-US" dirty="0"/>
              <a:t> et al., 2005)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11" y="720500"/>
            <a:ext cx="8943296" cy="622299"/>
          </a:xfrm>
        </p:spPr>
        <p:txBody>
          <a:bodyPr/>
          <a:lstStyle/>
          <a:p>
            <a:r>
              <a:rPr lang="en-US" sz="4000" dirty="0" err="1"/>
              <a:t>Vermeende</a:t>
            </a:r>
            <a:r>
              <a:rPr lang="en-US" sz="4000" dirty="0"/>
              <a:t> </a:t>
            </a:r>
            <a:r>
              <a:rPr lang="en-US" sz="4000" dirty="0" err="1"/>
              <a:t>rol</a:t>
            </a:r>
            <a:r>
              <a:rPr lang="en-US" sz="4000" dirty="0"/>
              <a:t> van </a:t>
            </a:r>
            <a:r>
              <a:rPr lang="en-US" sz="4000" dirty="0" err="1"/>
              <a:t>hersenstructuren</a:t>
            </a:r>
            <a:endParaRPr lang="en-US" sz="4000" dirty="0"/>
          </a:p>
        </p:txBody>
      </p:sp>
      <p:sp>
        <p:nvSpPr>
          <p:cNvPr id="10" name="AutoShape 12" descr="Afbeeldingsresultaat voor insular cortex"/>
          <p:cNvSpPr>
            <a:spLocks noChangeAspect="1" noChangeArrowheads="1"/>
          </p:cNvSpPr>
          <p:nvPr/>
        </p:nvSpPr>
        <p:spPr bwMode="auto">
          <a:xfrm>
            <a:off x="232806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5" descr="Afbeeldingsresultaat voor posterior brain systems"/>
          <p:cNvSpPr>
            <a:spLocks noChangeAspect="1" noChangeArrowheads="1"/>
          </p:cNvSpPr>
          <p:nvPr/>
        </p:nvSpPr>
        <p:spPr bwMode="auto">
          <a:xfrm>
            <a:off x="2480469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974" y="798344"/>
            <a:ext cx="2543260" cy="218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18" descr="Afbeeldingsresultaat voor medial geniculate body (thalamus)"/>
          <p:cNvSpPr>
            <a:spLocks noChangeAspect="1" noChangeArrowheads="1"/>
          </p:cNvSpPr>
          <p:nvPr/>
        </p:nvSpPr>
        <p:spPr bwMode="auto">
          <a:xfrm>
            <a:off x="2632869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532" y="3267141"/>
            <a:ext cx="3127224" cy="160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471" y="5227830"/>
            <a:ext cx="2651323" cy="167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23" descr="Afbeeldingsresultaat voor insular cortex"/>
          <p:cNvSpPr>
            <a:spLocks noChangeAspect="1" noChangeArrowheads="1"/>
          </p:cNvSpPr>
          <p:nvPr/>
        </p:nvSpPr>
        <p:spPr bwMode="auto">
          <a:xfrm>
            <a:off x="2785269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419" y="465138"/>
            <a:ext cx="3415938" cy="203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57" y="7119257"/>
            <a:ext cx="236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56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376" y="340502"/>
            <a:ext cx="14889249" cy="667255"/>
          </a:xfrm>
        </p:spPr>
        <p:txBody>
          <a:bodyPr/>
          <a:lstStyle/>
          <a:p>
            <a:r>
              <a:rPr lang="en-GB" sz="4000" dirty="0" err="1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Vermeende</a:t>
            </a:r>
            <a:r>
              <a:rPr lang="en-GB" sz="4000" dirty="0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GB" sz="4000" dirty="0" err="1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bronnen</a:t>
            </a:r>
            <a:r>
              <a:rPr lang="en-GB" sz="4000" dirty="0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GB" sz="4000" dirty="0" err="1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c.q</a:t>
            </a:r>
            <a:r>
              <a:rPr lang="en-GB" sz="4000" dirty="0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. </a:t>
            </a:r>
            <a:r>
              <a:rPr lang="en-GB" sz="4000" dirty="0" err="1">
                <a:solidFill>
                  <a:srgbClr val="C00000"/>
                </a:solidFill>
                <a:ea typeface="ＭＳ Ｐゴシック" pitchFamily="-109" charset="-128"/>
                <a:cs typeface="ＭＳ Ｐゴシック" pitchFamily="-109" charset="-128"/>
              </a:rPr>
              <a:t>verklaringen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376" y="1402435"/>
            <a:ext cx="13749658" cy="7622296"/>
          </a:xfrm>
        </p:spPr>
        <p:txBody>
          <a:bodyPr numCol="2"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Fonologisch bewustzijn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Orthografisch bewustzijn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(Werk)geheugen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Visueel-perceptueel tekort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 err="1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Magno</a:t>
            </a: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-cellulair tekort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Auditieve verwerking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Benoemen kleuren, cijfers, letters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Aandacht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Motorisch tekort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Taalproblemen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Neurobiologische factoren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Omgeving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nl-NL" dirty="0">
                <a:solidFill>
                  <a:srgbClr val="48231E"/>
                </a:solidFill>
                <a:ea typeface="ＭＳ Ｐゴシック" pitchFamily="-109" charset="-128"/>
                <a:cs typeface="ＭＳ Ｐゴシック" pitchFamily="-109" charset="-128"/>
              </a:rPr>
              <a:t>Etc.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73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574" y="720500"/>
            <a:ext cx="14889249" cy="1079500"/>
          </a:xfrm>
        </p:spPr>
        <p:txBody>
          <a:bodyPr/>
          <a:lstStyle/>
          <a:p>
            <a:r>
              <a:rPr lang="en-US" sz="4000" dirty="0" err="1"/>
              <a:t>Conclusie</a:t>
            </a:r>
            <a:r>
              <a:rPr lang="en-US" sz="4000" dirty="0"/>
              <a:t>: </a:t>
            </a:r>
            <a:r>
              <a:rPr lang="en-US" sz="4000" dirty="0" err="1"/>
              <a:t>bruikbare</a:t>
            </a:r>
            <a:r>
              <a:rPr lang="en-US" sz="4000" dirty="0"/>
              <a:t> </a:t>
            </a:r>
            <a:r>
              <a:rPr lang="en-US" sz="4000" dirty="0" err="1"/>
              <a:t>diagnostische</a:t>
            </a:r>
            <a:r>
              <a:rPr lang="en-US" sz="4000" dirty="0"/>
              <a:t> </a:t>
            </a:r>
            <a:r>
              <a:rPr lang="en-US" sz="4000" dirty="0" err="1"/>
              <a:t>methoden</a:t>
            </a:r>
            <a:r>
              <a:rPr lang="en-US" sz="4000" dirty="0"/>
              <a:t>, </a:t>
            </a:r>
            <a:r>
              <a:rPr lang="en-US" sz="4000" dirty="0" err="1"/>
              <a:t>zoals</a:t>
            </a:r>
            <a:r>
              <a:rPr lang="en-US" sz="4000" dirty="0"/>
              <a:t> </a:t>
            </a:r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specifiek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46" y="2958926"/>
            <a:ext cx="16687627" cy="4137613"/>
          </a:xfrm>
        </p:spPr>
        <p:txBody>
          <a:bodyPr/>
          <a:lstStyle/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nl-NL" sz="3200" dirty="0"/>
              <a:t>genetisch profiel </a:t>
            </a:r>
            <a:r>
              <a:rPr lang="nl-NL" dirty="0"/>
              <a:t>(</a:t>
            </a:r>
            <a:r>
              <a:rPr lang="nl-NL" dirty="0" err="1"/>
              <a:t>Elliot</a:t>
            </a:r>
            <a:r>
              <a:rPr lang="nl-NL" dirty="0"/>
              <a:t> &amp; </a:t>
            </a:r>
            <a:r>
              <a:rPr lang="nl-NL" dirty="0" err="1"/>
              <a:t>Grigorenko</a:t>
            </a:r>
            <a:r>
              <a:rPr lang="nl-NL" dirty="0"/>
              <a:t>, 2014)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nl-NL" sz="3200" dirty="0"/>
              <a:t>hersenstructuur of functie </a:t>
            </a:r>
            <a:r>
              <a:rPr lang="nl-NL" dirty="0"/>
              <a:t>(</a:t>
            </a:r>
            <a:r>
              <a:rPr lang="nl-NL" dirty="0" err="1"/>
              <a:t>Caylak</a:t>
            </a:r>
            <a:r>
              <a:rPr lang="nl-NL" dirty="0"/>
              <a:t>, 2009; Eckert, 2004, 2010)</a:t>
            </a:r>
          </a:p>
          <a:p>
            <a:pPr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nl-NL" sz="3200" dirty="0"/>
              <a:t>psychometrisch testprofiel </a:t>
            </a:r>
            <a:r>
              <a:rPr lang="nl-NL" dirty="0"/>
              <a:t>(</a:t>
            </a:r>
            <a:r>
              <a:rPr lang="nl-NL" dirty="0" err="1"/>
              <a:t>Blomert</a:t>
            </a:r>
            <a:r>
              <a:rPr lang="nl-NL" dirty="0"/>
              <a:t> &amp; </a:t>
            </a:r>
            <a:r>
              <a:rPr lang="nl-NL" dirty="0" err="1"/>
              <a:t>Vaessen</a:t>
            </a:r>
            <a:r>
              <a:rPr lang="nl-NL" dirty="0"/>
              <a:t>, 2009; Ramus &amp; </a:t>
            </a:r>
            <a:r>
              <a:rPr lang="nl-NL" dirty="0" err="1"/>
              <a:t>Szenkovits</a:t>
            </a:r>
            <a:r>
              <a:rPr lang="nl-NL" dirty="0"/>
              <a:t>, 2008; </a:t>
            </a:r>
            <a:r>
              <a:rPr lang="nl-NL" dirty="0" err="1"/>
              <a:t>Wimmer</a:t>
            </a:r>
            <a:r>
              <a:rPr lang="nl-NL" dirty="0"/>
              <a:t> &amp; </a:t>
            </a:r>
            <a:r>
              <a:rPr lang="nl-NL" dirty="0" err="1"/>
              <a:t>Schurz</a:t>
            </a:r>
            <a:r>
              <a:rPr lang="nl-NL" dirty="0"/>
              <a:t>, 2010)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14A49-C835-3842-8711-D528BA160712}"/>
              </a:ext>
            </a:extLst>
          </p:cNvPr>
          <p:cNvSpPr txBox="1"/>
          <p:nvPr/>
        </p:nvSpPr>
        <p:spPr>
          <a:xfrm rot="19670165">
            <a:off x="4181567" y="3943035"/>
            <a:ext cx="7573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rgbClr val="FF0000"/>
                </a:solidFill>
                <a:latin typeface="+mj-lt"/>
              </a:rPr>
              <a:t>ONTBREKEN</a:t>
            </a:r>
            <a:endParaRPr lang="nl-NL" sz="9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1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580E-319B-8D4C-9EC9-2DA0E0A3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94" y="3559112"/>
            <a:ext cx="16292390" cy="1635057"/>
          </a:xfrm>
        </p:spPr>
        <p:txBody>
          <a:bodyPr/>
          <a:lstStyle/>
          <a:p>
            <a:pPr algn="ctr"/>
            <a:r>
              <a:rPr lang="en-US" sz="9600" dirty="0"/>
              <a:t>Twee </a:t>
            </a:r>
            <a:r>
              <a:rPr lang="en-US" sz="9600" dirty="0" err="1"/>
              <a:t>belangrijke</a:t>
            </a:r>
            <a:r>
              <a:rPr lang="en-US" sz="9600" dirty="0"/>
              <a:t> </a:t>
            </a:r>
            <a:r>
              <a:rPr lang="en-US" sz="9600" dirty="0" err="1"/>
              <a:t>misvattingen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863018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2376C-10A9-E844-B0FB-473BAA7AC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93" y="1323331"/>
            <a:ext cx="15022964" cy="68669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b="1" i="1" dirty="0">
                <a:solidFill>
                  <a:srgbClr val="C00000"/>
                </a:solidFill>
              </a:rPr>
              <a:t>Intelligente kinderen</a:t>
            </a:r>
          </a:p>
          <a:p>
            <a:pPr marL="0" indent="0" algn="ctr">
              <a:buNone/>
            </a:pPr>
            <a:endParaRPr lang="nl-NL" sz="5400" dirty="0"/>
          </a:p>
          <a:p>
            <a:pPr marL="914400" indent="-914400">
              <a:buFont typeface="+mj-lt"/>
              <a:buAutoNum type="arabicPeriod"/>
            </a:pPr>
            <a:r>
              <a:rPr lang="nl-NL" sz="5400" dirty="0"/>
              <a:t>kunnen geen gemiddelde of lage score hebben voor lezen en spellen</a:t>
            </a:r>
          </a:p>
          <a:p>
            <a:pPr marL="914400" indent="-914400">
              <a:buFont typeface="+mj-lt"/>
              <a:buAutoNum type="arabicPeriod"/>
            </a:pPr>
            <a:endParaRPr lang="nl-NL" sz="5400" dirty="0"/>
          </a:p>
          <a:p>
            <a:pPr marL="914400" indent="-914400">
              <a:buFont typeface="+mj-lt"/>
              <a:buAutoNum type="arabicPeriod"/>
            </a:pPr>
            <a:r>
              <a:rPr lang="nl-NL" sz="5400" dirty="0"/>
              <a:t>moeten geen moeite hoeven te doen om te leren lezen en spellen</a:t>
            </a:r>
          </a:p>
        </p:txBody>
      </p:sp>
    </p:spTree>
    <p:extLst>
      <p:ext uri="{BB962C8B-B14F-4D97-AF65-F5344CB8AC3E}">
        <p14:creationId xmlns:p14="http://schemas.microsoft.com/office/powerpoint/2010/main" val="1311791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9759-5123-574C-B6E6-21AB0286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4093" y="3254775"/>
            <a:ext cx="7354509" cy="1079500"/>
          </a:xfrm>
        </p:spPr>
        <p:txBody>
          <a:bodyPr/>
          <a:lstStyle/>
          <a:p>
            <a:r>
              <a:rPr lang="en-US" sz="9600" dirty="0"/>
              <a:t>De </a:t>
            </a:r>
            <a:r>
              <a:rPr lang="en-US" sz="9600" dirty="0" err="1"/>
              <a:t>aanleiding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0123146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874" y="365150"/>
            <a:ext cx="5662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Lichaamsmaten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zijn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grillig</a:t>
            </a:r>
            <a:endParaRPr lang="en-GB" sz="40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ABD967E-81B9-B644-BBFF-CB7F982B4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2326" y="1286130"/>
            <a:ext cx="10394302" cy="734000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D0402-2CCE-8E42-95EB-E1F5DCC22C8A}"/>
              </a:ext>
            </a:extLst>
          </p:cNvPr>
          <p:cNvSpPr txBox="1"/>
          <p:nvPr/>
        </p:nvSpPr>
        <p:spPr>
          <a:xfrm>
            <a:off x="1165262" y="9137806"/>
            <a:ext cx="1147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+mn-lt"/>
              </a:rPr>
              <a:t>Uit: </a:t>
            </a:r>
            <a:r>
              <a:rPr lang="nl-NL" sz="1800" dirty="0" err="1">
                <a:latin typeface="+mn-lt"/>
              </a:rPr>
              <a:t>Todd</a:t>
            </a:r>
            <a:r>
              <a:rPr lang="nl-NL" sz="1800" dirty="0">
                <a:latin typeface="+mn-lt"/>
              </a:rPr>
              <a:t> Rose (2016). </a:t>
            </a:r>
            <a:r>
              <a:rPr lang="nl-NL" sz="1800" i="1" dirty="0">
                <a:latin typeface="+mn-lt"/>
              </a:rPr>
              <a:t>De mythe van het gemiddelde</a:t>
            </a:r>
            <a:r>
              <a:rPr lang="nl-NL" sz="1800" dirty="0">
                <a:latin typeface="+mn-lt"/>
              </a:rPr>
              <a:t>. Amsterdam: Bruna</a:t>
            </a:r>
          </a:p>
        </p:txBody>
      </p:sp>
    </p:spTree>
    <p:extLst>
      <p:ext uri="{BB962C8B-B14F-4D97-AF65-F5344CB8AC3E}">
        <p14:creationId xmlns:p14="http://schemas.microsoft.com/office/powerpoint/2010/main" val="24913632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8792" y="365150"/>
            <a:ext cx="491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IQ-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profielen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zijn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grillig</a:t>
            </a:r>
            <a:endParaRPr lang="en-GB" sz="40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9A70DF7-AE79-B746-867A-A0BB4810E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2395" y="1073036"/>
            <a:ext cx="13413662" cy="7512802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EA4B16-3960-5E4A-AFAE-1A3470FEC2D9}"/>
              </a:ext>
            </a:extLst>
          </p:cNvPr>
          <p:cNvSpPr txBox="1"/>
          <p:nvPr/>
        </p:nvSpPr>
        <p:spPr>
          <a:xfrm>
            <a:off x="1152939" y="9124121"/>
            <a:ext cx="76928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Uit: </a:t>
            </a:r>
            <a:r>
              <a:rPr lang="nl-NL" sz="1800" dirty="0" err="1">
                <a:solidFill>
                  <a:prstClr val="black"/>
                </a:solidFill>
                <a:latin typeface="Calibri" panose="020F0502020204030204"/>
              </a:rPr>
              <a:t>Todd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Rose (2016).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De mythe van het gemiddelde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. Amsterdam: Bruna</a:t>
            </a:r>
          </a:p>
          <a:p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95102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3CA2-C41A-8147-8CD1-0AF9CA71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81" y="390941"/>
            <a:ext cx="14889249" cy="1079500"/>
          </a:xfrm>
        </p:spPr>
        <p:txBody>
          <a:bodyPr/>
          <a:lstStyle/>
          <a:p>
            <a:r>
              <a:rPr lang="en-US" dirty="0" err="1"/>
              <a:t>Begaafdheidsprofielen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grillig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7CD60-B3B0-D345-8EF3-F49ACF501682}"/>
              </a:ext>
            </a:extLst>
          </p:cNvPr>
          <p:cNvSpPr txBox="1"/>
          <p:nvPr/>
        </p:nvSpPr>
        <p:spPr>
          <a:xfrm>
            <a:off x="1094282" y="9024079"/>
            <a:ext cx="1235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</a:rPr>
              <a:t>Uit</a:t>
            </a:r>
            <a:r>
              <a:rPr lang="en-US" sz="1800" dirty="0">
                <a:latin typeface="+mn-lt"/>
              </a:rPr>
              <a:t>: </a:t>
            </a:r>
            <a:r>
              <a:rPr lang="nl-NL" sz="1800" dirty="0" err="1"/>
              <a:t>Takács</a:t>
            </a:r>
            <a:r>
              <a:rPr lang="nl-NL" sz="1800" dirty="0"/>
              <a:t>-Tielenburg</a:t>
            </a:r>
            <a:r>
              <a:rPr lang="en-US" sz="1800" dirty="0"/>
              <a:t>, N. (in </a:t>
            </a:r>
            <a:r>
              <a:rPr lang="en-US" sz="1800" dirty="0" err="1"/>
              <a:t>druk</a:t>
            </a:r>
            <a:r>
              <a:rPr lang="en-US" sz="1800" dirty="0"/>
              <a:t>). </a:t>
            </a:r>
            <a:r>
              <a:rPr lang="nl-NL" sz="1800" dirty="0">
                <a:latin typeface="+mj-lt"/>
              </a:rPr>
              <a:t>Grillige begaafdheidsprofielen bij zeer makkelijk lerende leerlingen in het basisonderwijs. </a:t>
            </a:r>
          </a:p>
          <a:p>
            <a:r>
              <a:rPr lang="nl-NL" sz="1800" dirty="0">
                <a:latin typeface="+mj-lt"/>
              </a:rPr>
              <a:t>	</a:t>
            </a:r>
            <a:r>
              <a:rPr lang="nl-NL" sz="1800" i="1" dirty="0">
                <a:latin typeface="+mj-lt"/>
              </a:rPr>
              <a:t>Orthopedagogiek: Onderzoek en Praktijk </a:t>
            </a:r>
            <a:endParaRPr lang="en-US" sz="1800" i="1" dirty="0">
              <a:latin typeface="+mj-lt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10" name="Afbeelding 1">
            <a:extLst>
              <a:ext uri="{FF2B5EF4-FFF2-40B4-BE49-F238E27FC236}">
                <a16:creationId xmlns:a16="http://schemas.microsoft.com/office/drawing/2014/main" id="{0E1EF816-1095-9A4D-8DE3-AE58DB440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5" y="930691"/>
            <a:ext cx="15229755" cy="76037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BF1923-0E97-EB4F-9B69-12A0F9F7378E}"/>
              </a:ext>
            </a:extLst>
          </p:cNvPr>
          <p:cNvSpPr txBox="1"/>
          <p:nvPr/>
        </p:nvSpPr>
        <p:spPr>
          <a:xfrm>
            <a:off x="12411200" y="1144513"/>
            <a:ext cx="4219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+mj-lt"/>
              </a:rPr>
              <a:t>twee leerlingen met een gemiddelde score gelijk aan het groepsgemiddelde</a:t>
            </a:r>
            <a:endParaRPr lang="en-US" sz="2400" dirty="0">
              <a:latin typeface="+mj-lt"/>
            </a:endParaRPr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3859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E9CC10-BA4E-604C-86A9-D20ED53A0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722" y="1728088"/>
            <a:ext cx="9961394" cy="716118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794A77-2018-8A4E-BC9D-2ACB1CBD2134}"/>
              </a:ext>
            </a:extLst>
          </p:cNvPr>
          <p:cNvSpPr txBox="1"/>
          <p:nvPr/>
        </p:nvSpPr>
        <p:spPr>
          <a:xfrm>
            <a:off x="934516" y="312821"/>
            <a:ext cx="10833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Vaardigheden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soms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geisoleerd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soms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gerelateerd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27198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1580E-319B-8D4C-9EC9-2DA0E0A3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475" y="3418435"/>
            <a:ext cx="5918243" cy="1635057"/>
          </a:xfrm>
        </p:spPr>
        <p:txBody>
          <a:bodyPr/>
          <a:lstStyle/>
          <a:p>
            <a:pPr algn="ctr"/>
            <a:r>
              <a:rPr lang="en-US" sz="9600" dirty="0" err="1"/>
              <a:t>Er</a:t>
            </a:r>
            <a:r>
              <a:rPr lang="en-US" sz="9600" dirty="0"/>
              <a:t> is hoop!</a:t>
            </a:r>
          </a:p>
        </p:txBody>
      </p:sp>
    </p:spTree>
    <p:extLst>
      <p:ext uri="{BB962C8B-B14F-4D97-AF65-F5344CB8AC3E}">
        <p14:creationId xmlns:p14="http://schemas.microsoft.com/office/powerpoint/2010/main" val="115110443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5265-F155-1240-89C6-40DA3143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9" y="486549"/>
            <a:ext cx="14889249" cy="1079500"/>
          </a:xfrm>
        </p:spPr>
        <p:txBody>
          <a:bodyPr/>
          <a:lstStyle/>
          <a:p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economisch</a:t>
            </a:r>
            <a:r>
              <a:rPr lang="en-US" sz="4000" dirty="0"/>
              <a:t> problem </a:t>
            </a:r>
            <a:r>
              <a:rPr lang="en-US" sz="2800" dirty="0"/>
              <a:t>(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beetje</a:t>
            </a:r>
            <a:r>
              <a:rPr lang="en-US" sz="2800" dirty="0"/>
              <a:t> </a:t>
            </a:r>
            <a:r>
              <a:rPr lang="en-US" sz="2800" dirty="0" err="1"/>
              <a:t>natte</a:t>
            </a:r>
            <a:r>
              <a:rPr lang="en-US" sz="2800" dirty="0"/>
              <a:t> </a:t>
            </a:r>
            <a:r>
              <a:rPr lang="en-US" sz="2800" dirty="0" err="1"/>
              <a:t>vingerwerk</a:t>
            </a:r>
            <a:r>
              <a:rPr lang="en-US" sz="28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3BA4C-F27C-9D49-8F47-BDDE58CB39FC}"/>
              </a:ext>
            </a:extLst>
          </p:cNvPr>
          <p:cNvSpPr txBox="1"/>
          <p:nvPr/>
        </p:nvSpPr>
        <p:spPr>
          <a:xfrm>
            <a:off x="609869" y="1973766"/>
            <a:ext cx="15818433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+mn-lt"/>
              </a:rPr>
              <a:t>In 2013 kreeg 6.5% van de leerlingen van 7 tot en met 11 jaar een dyslexiebehandeling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Totaal aantal leerlingen in Nederland in die leeftijdscategorieën = 900.000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6.5% van 900.000 = 58.000 (naar beneden afgerond)</a:t>
            </a:r>
          </a:p>
          <a:p>
            <a:endParaRPr lang="nl-NL" sz="2800" dirty="0">
              <a:latin typeface="+mn-lt"/>
            </a:endParaRPr>
          </a:p>
          <a:p>
            <a:r>
              <a:rPr lang="nl-NL" sz="2800" dirty="0">
                <a:latin typeface="+mn-lt"/>
              </a:rPr>
              <a:t>Een behandeling kostte € 4.200 * 58.000 behandelingen = </a:t>
            </a:r>
            <a:r>
              <a:rPr lang="nl-NL" sz="2800" b="1" dirty="0">
                <a:solidFill>
                  <a:srgbClr val="C00000"/>
                </a:solidFill>
                <a:latin typeface="+mn-lt"/>
              </a:rPr>
              <a:t>€ 240 miljoen (naar beneden afgerond) per jaar</a:t>
            </a:r>
          </a:p>
          <a:p>
            <a:endParaRPr lang="nl-NL" sz="2800" dirty="0">
              <a:latin typeface="+mn-lt"/>
            </a:endParaRPr>
          </a:p>
          <a:p>
            <a:endParaRPr lang="nl-NL" sz="2800" dirty="0">
              <a:latin typeface="+mn-lt"/>
            </a:endParaRPr>
          </a:p>
          <a:p>
            <a:br>
              <a:rPr lang="nl-NL" sz="2800" dirty="0">
                <a:latin typeface="+mn-lt"/>
              </a:rPr>
            </a:br>
            <a:r>
              <a:rPr lang="nl-NL" sz="2800" dirty="0">
                <a:latin typeface="+mn-lt"/>
              </a:rPr>
              <a:t>Als alle 7000 basisscholen in Nederland hun leerkrachten bijscholen en we rekenen </a:t>
            </a:r>
            <a:r>
              <a:rPr lang="nl-NL" sz="2800" dirty="0"/>
              <a:t>€ </a:t>
            </a:r>
            <a:r>
              <a:rPr lang="nl-NL" sz="2800" dirty="0">
                <a:latin typeface="+mn-lt"/>
              </a:rPr>
              <a:t>15.000 per school</a:t>
            </a:r>
          </a:p>
          <a:p>
            <a:r>
              <a:rPr lang="nl-NL" sz="2800" dirty="0">
                <a:latin typeface="+mn-lt"/>
              </a:rPr>
              <a:t>dan kost dat </a:t>
            </a:r>
            <a:r>
              <a:rPr lang="nl-NL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eenmalig € 100 miljoen</a:t>
            </a:r>
            <a:r>
              <a:rPr lang="nl-NL" sz="2800" dirty="0">
                <a:latin typeface="+mn-lt"/>
              </a:rPr>
              <a:t>…. </a:t>
            </a:r>
          </a:p>
          <a:p>
            <a:endParaRPr lang="nl-NL" sz="2800" dirty="0">
              <a:latin typeface="+mn-lt"/>
            </a:endParaRPr>
          </a:p>
          <a:p>
            <a:endParaRPr lang="nl-NL" sz="2800" dirty="0">
              <a:latin typeface="+mn-lt"/>
            </a:endParaRPr>
          </a:p>
          <a:p>
            <a:endParaRPr lang="nl-N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504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257" y="450850"/>
            <a:ext cx="15898167" cy="743468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C00000"/>
                </a:solidFill>
              </a:rPr>
              <a:t>Speciaal Basisonderwijs (1</a:t>
            </a:r>
            <a:r>
              <a:rPr lang="nl-NL" sz="4000" b="1" baseline="30000" dirty="0">
                <a:solidFill>
                  <a:srgbClr val="C00000"/>
                </a:solidFill>
              </a:rPr>
              <a:t>e</a:t>
            </a:r>
            <a:r>
              <a:rPr lang="nl-NL" sz="4000" b="1" dirty="0">
                <a:solidFill>
                  <a:srgbClr val="C00000"/>
                </a:solidFill>
              </a:rPr>
              <a:t> leerjaar)</a:t>
            </a:r>
            <a:endParaRPr lang="nl-NL" sz="4000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305206"/>
              </p:ext>
            </p:extLst>
          </p:nvPr>
        </p:nvGraphicFramePr>
        <p:xfrm>
          <a:off x="1200150" y="1800225"/>
          <a:ext cx="14889163" cy="701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562382" y="4766718"/>
            <a:ext cx="6463134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45" dirty="0"/>
              <a:t>Aantal woorden per minuut op DMT-2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D0F5A-E908-B944-A8A1-76E65855EF1C}"/>
              </a:ext>
            </a:extLst>
          </p:cNvPr>
          <p:cNvSpPr txBox="1"/>
          <p:nvPr/>
        </p:nvSpPr>
        <p:spPr>
          <a:xfrm>
            <a:off x="14555210" y="1800225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70C0"/>
                </a:solidFill>
                <a:latin typeface="+mn-lt"/>
              </a:rPr>
              <a:t>ZLKLS</a:t>
            </a:r>
          </a:p>
        </p:txBody>
      </p:sp>
    </p:spTree>
    <p:extLst>
      <p:ext uri="{BB962C8B-B14F-4D97-AF65-F5344CB8AC3E}">
        <p14:creationId xmlns:p14="http://schemas.microsoft.com/office/powerpoint/2010/main" val="388539083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884" y="617030"/>
            <a:ext cx="14889249" cy="740430"/>
          </a:xfrm>
        </p:spPr>
        <p:txBody>
          <a:bodyPr>
            <a:normAutofit fontScale="90000"/>
          </a:bodyPr>
          <a:lstStyle/>
          <a:p>
            <a:r>
              <a:rPr lang="nl-NL" sz="4553" dirty="0">
                <a:solidFill>
                  <a:srgbClr val="C00000"/>
                </a:solidFill>
              </a:rPr>
              <a:t>Regulier onderwijs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39E58-2E06-9B4B-8EA5-9221B1AEB2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00884" y="1545812"/>
            <a:ext cx="13976475" cy="72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084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7901-1FF9-DA4E-9C45-A07701CA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Resultaten</a:t>
            </a:r>
            <a:r>
              <a:rPr lang="en-US" sz="4000" dirty="0"/>
              <a:t> RID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Stichting</a:t>
            </a:r>
            <a:r>
              <a:rPr lang="en-US" sz="4000" dirty="0"/>
              <a:t> </a:t>
            </a:r>
            <a:r>
              <a:rPr lang="en-US" sz="4000" dirty="0" err="1"/>
              <a:t>Taalhulp</a:t>
            </a:r>
            <a:r>
              <a:rPr lang="en-US" sz="4000" dirty="0"/>
              <a:t> </a:t>
            </a:r>
            <a:r>
              <a:rPr lang="en-US" sz="2800" dirty="0"/>
              <a:t>(ca. 40 </a:t>
            </a:r>
            <a:r>
              <a:rPr lang="en-US" sz="2800" dirty="0" err="1"/>
              <a:t>wekelijkse</a:t>
            </a:r>
            <a:r>
              <a:rPr lang="en-US" sz="2800" dirty="0"/>
              <a:t> </a:t>
            </a:r>
            <a:r>
              <a:rPr lang="en-US" sz="2800" dirty="0" err="1"/>
              <a:t>behandelingen</a:t>
            </a:r>
            <a:r>
              <a:rPr lang="en-US" sz="2800" dirty="0"/>
              <a:t>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53A31D-6D0A-D84C-8E76-4F869834A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732" y="2271076"/>
            <a:ext cx="7204395" cy="55525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err="1"/>
              <a:t>Gerretsen</a:t>
            </a:r>
            <a:r>
              <a:rPr lang="en-US" sz="2800" dirty="0"/>
              <a:t> et al. (2003); </a:t>
            </a:r>
            <a:r>
              <a:rPr lang="en-US" sz="2800" i="1" dirty="0"/>
              <a:t>n</a:t>
            </a:r>
            <a:r>
              <a:rPr lang="en-US" sz="2800" dirty="0"/>
              <a:t> = 60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C03F3C-40A1-E742-8BD4-B4C96BDC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70524" y="2271076"/>
            <a:ext cx="7204395" cy="555251"/>
          </a:xfrm>
        </p:spPr>
        <p:txBody>
          <a:bodyPr/>
          <a:lstStyle/>
          <a:p>
            <a:r>
              <a:rPr lang="en-US" sz="2800" dirty="0" err="1"/>
              <a:t>Gijsel</a:t>
            </a:r>
            <a:r>
              <a:rPr lang="en-US" sz="2800" dirty="0"/>
              <a:t> et al. (2010); </a:t>
            </a:r>
            <a:r>
              <a:rPr lang="en-US" sz="2800" i="1" dirty="0"/>
              <a:t>n</a:t>
            </a:r>
            <a:r>
              <a:rPr lang="en-US" sz="2800" dirty="0"/>
              <a:t> = 392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B324D4B-B397-CB46-A477-13FEC05293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003960" y="3087949"/>
            <a:ext cx="8676859" cy="321309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DB45F5-4414-7F44-9618-2D45ED552D6F}"/>
              </a:ext>
            </a:extLst>
          </p:cNvPr>
          <p:cNvSpPr txBox="1"/>
          <p:nvPr/>
        </p:nvSpPr>
        <p:spPr>
          <a:xfrm>
            <a:off x="1200732" y="6527644"/>
            <a:ext cx="568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% </a:t>
            </a:r>
            <a:r>
              <a:rPr lang="en-US" sz="2400" dirty="0" err="1"/>
              <a:t>cliënten</a:t>
            </a:r>
            <a:r>
              <a:rPr lang="en-US" sz="2400" dirty="0"/>
              <a:t> met </a:t>
            </a:r>
            <a:r>
              <a:rPr lang="en-US" sz="2400" dirty="0" err="1"/>
              <a:t>voldoende</a:t>
            </a:r>
            <a:r>
              <a:rPr lang="en-US" sz="2400" dirty="0"/>
              <a:t> </a:t>
            </a:r>
            <a:r>
              <a:rPr lang="en-US" sz="2400" dirty="0" err="1"/>
              <a:t>niveau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F455C4-2622-3A48-87D4-F08CE306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32" y="3304996"/>
            <a:ext cx="5682206" cy="32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83F8-0A50-B54F-A627-BD4A0E1D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884" y="564608"/>
            <a:ext cx="14889249" cy="740085"/>
          </a:xfrm>
        </p:spPr>
        <p:txBody>
          <a:bodyPr/>
          <a:lstStyle/>
          <a:p>
            <a:r>
              <a:rPr lang="en-US" sz="4000" dirty="0"/>
              <a:t>De </a:t>
            </a:r>
            <a:r>
              <a:rPr lang="en-US" sz="4000" dirty="0" err="1"/>
              <a:t>moraal</a:t>
            </a:r>
            <a:r>
              <a:rPr lang="en-US" sz="4000" dirty="0"/>
              <a:t> van </a:t>
            </a:r>
            <a:r>
              <a:rPr lang="en-US" sz="4000" dirty="0" err="1"/>
              <a:t>dit</a:t>
            </a:r>
            <a:r>
              <a:rPr lang="en-US" sz="4000" dirty="0"/>
              <a:t> </a:t>
            </a:r>
            <a:r>
              <a:rPr lang="en-US" sz="4000" dirty="0" err="1"/>
              <a:t>verhaal</a:t>
            </a: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475B-543C-3F48-B2E6-C5A0257C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884" y="2088983"/>
            <a:ext cx="15124966" cy="6140617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nl-NL" sz="4000" dirty="0">
                <a:solidFill>
                  <a:schemeClr val="accent4"/>
                </a:solidFill>
              </a:rPr>
              <a:t>Met goed onderwijs is heel veel op te lossen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nl-NL" sz="4000" dirty="0">
                <a:solidFill>
                  <a:schemeClr val="accent4"/>
                </a:solidFill>
              </a:rPr>
              <a:t>Erken intra-individuele verschillen (en interindividuele verschillen)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nl-NL" sz="4000" dirty="0">
                <a:solidFill>
                  <a:schemeClr val="accent4"/>
                </a:solidFill>
              </a:rPr>
              <a:t>Denken in termen van stoornissen helpt niet, maar belemmert juist</a:t>
            </a:r>
          </a:p>
          <a:p>
            <a:pPr>
              <a:buFont typeface="Wingdings" pitchFamily="2" charset="2"/>
              <a:buChar char="ü"/>
            </a:pP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8094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1DCD5-0873-E041-9F6B-ABAA868FBF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28439" y="620873"/>
            <a:ext cx="12690087" cy="8778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791D0-B519-8B4B-BCA7-EDB0278D9DFF}"/>
              </a:ext>
            </a:extLst>
          </p:cNvPr>
          <p:cNvSpPr txBox="1"/>
          <p:nvPr/>
        </p:nvSpPr>
        <p:spPr>
          <a:xfrm>
            <a:off x="15132205" y="8876371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CBS, 2016</a:t>
            </a:r>
          </a:p>
        </p:txBody>
      </p:sp>
    </p:spTree>
    <p:extLst>
      <p:ext uri="{BB962C8B-B14F-4D97-AF65-F5344CB8AC3E}">
        <p14:creationId xmlns:p14="http://schemas.microsoft.com/office/powerpoint/2010/main" val="679366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580C6-68CC-2D4A-8264-B23B7725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111" y="601579"/>
            <a:ext cx="14889083" cy="76039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>
                <a:solidFill>
                  <a:schemeClr val="accent4"/>
                </a:solidFill>
              </a:rPr>
              <a:t>Dank </a:t>
            </a:r>
            <a:r>
              <a:rPr lang="en-US" sz="6000" dirty="0" err="1">
                <a:solidFill>
                  <a:schemeClr val="accent4"/>
                </a:solidFill>
              </a:rPr>
              <a:t>voor</a:t>
            </a:r>
            <a:r>
              <a:rPr lang="en-US" sz="6000" dirty="0">
                <a:solidFill>
                  <a:schemeClr val="accent4"/>
                </a:solidFill>
              </a:rPr>
              <a:t> </a:t>
            </a:r>
            <a:r>
              <a:rPr lang="en-US" sz="6000" dirty="0" err="1">
                <a:solidFill>
                  <a:schemeClr val="accent4"/>
                </a:solidFill>
              </a:rPr>
              <a:t>uw</a:t>
            </a:r>
            <a:r>
              <a:rPr lang="en-US" sz="6000" dirty="0">
                <a:solidFill>
                  <a:schemeClr val="accent4"/>
                </a:solidFill>
              </a:rPr>
              <a:t> </a:t>
            </a:r>
            <a:r>
              <a:rPr lang="en-US" sz="6000" dirty="0" err="1">
                <a:solidFill>
                  <a:schemeClr val="accent4"/>
                </a:solidFill>
              </a:rPr>
              <a:t>aandacht</a:t>
            </a:r>
            <a:endParaRPr lang="en-US" sz="600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www.annabosman.eu</a:t>
            </a: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 dank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Kees</a:t>
            </a:r>
            <a:r>
              <a:rPr lang="en-US" dirty="0"/>
              <a:t> </a:t>
            </a:r>
            <a:r>
              <a:rPr lang="en-US" dirty="0" err="1"/>
              <a:t>Toorenaar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581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CFFBD-B69F-804B-8144-58392F3A8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53" y="313007"/>
            <a:ext cx="14792156" cy="9298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A4D6D7-A74F-D74B-B80B-6AF3F3146FD4}"/>
              </a:ext>
            </a:extLst>
          </p:cNvPr>
          <p:cNvSpPr txBox="1"/>
          <p:nvPr/>
        </p:nvSpPr>
        <p:spPr>
          <a:xfrm>
            <a:off x="15271840" y="7281949"/>
            <a:ext cx="179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OCW,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48AAB-056B-144C-BE76-9668F8152DB8}"/>
              </a:ext>
            </a:extLst>
          </p:cNvPr>
          <p:cNvSpPr txBox="1"/>
          <p:nvPr/>
        </p:nvSpPr>
        <p:spPr>
          <a:xfrm>
            <a:off x="4476750" y="400050"/>
            <a:ext cx="2379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Respons</a:t>
            </a:r>
            <a:r>
              <a:rPr lang="en-US" sz="2800" dirty="0">
                <a:latin typeface="+mn-lt"/>
              </a:rPr>
              <a:t> 21.7%</a:t>
            </a:r>
          </a:p>
        </p:txBody>
      </p:sp>
    </p:spTree>
    <p:extLst>
      <p:ext uri="{BB962C8B-B14F-4D97-AF65-F5344CB8AC3E}">
        <p14:creationId xmlns:p14="http://schemas.microsoft.com/office/powerpoint/2010/main" val="295704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7FF4-C4D8-164C-9DBC-3E421550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/>
              <a:t>Bijsluiter</a:t>
            </a:r>
            <a:r>
              <a:rPr lang="en-US" sz="4000" dirty="0"/>
              <a:t>	         </a:t>
            </a:r>
            <a:r>
              <a:rPr lang="en-US" sz="4000" dirty="0" err="1"/>
              <a:t>Opmerking</a:t>
            </a:r>
            <a:r>
              <a:rPr lang="en-US" sz="4000" dirty="0"/>
              <a:t> </a:t>
            </a:r>
            <a:r>
              <a:rPr lang="en-US" sz="4000" dirty="0" err="1"/>
              <a:t>vooraf</a:t>
            </a:r>
            <a:r>
              <a:rPr lang="en-US" sz="4000" dirty="0"/>
              <a:t>		      </a:t>
            </a:r>
            <a:r>
              <a:rPr lang="en-US" sz="4000" dirty="0" err="1"/>
              <a:t>Waarschuwing</a:t>
            </a:r>
            <a:r>
              <a:rPr lang="en-US" sz="4000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A6C0-949B-7647-9A86-909C147E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884" y="2057400"/>
            <a:ext cx="14328927" cy="59208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err="1"/>
              <a:t>Ik</a:t>
            </a:r>
            <a:r>
              <a:rPr lang="en-US" sz="3600" dirty="0"/>
              <a:t> </a:t>
            </a:r>
            <a:r>
              <a:rPr lang="en-US" sz="3600" dirty="0" err="1"/>
              <a:t>erken</a:t>
            </a:r>
            <a:r>
              <a:rPr lang="en-US" sz="3600" dirty="0"/>
              <a:t> </a:t>
            </a:r>
            <a:r>
              <a:rPr lang="en-US" sz="3600" dirty="0" err="1"/>
              <a:t>volmondig</a:t>
            </a:r>
            <a:endParaRPr lang="en-US" sz="3600" dirty="0"/>
          </a:p>
          <a:p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/>
              <a:t>het </a:t>
            </a:r>
            <a:r>
              <a:rPr lang="en-US" sz="3200" dirty="0" err="1"/>
              <a:t>bestaan</a:t>
            </a:r>
            <a:r>
              <a:rPr lang="en-US" sz="3200" dirty="0"/>
              <a:t> van </a:t>
            </a:r>
            <a:r>
              <a:rPr lang="en-US" sz="3200" dirty="0" err="1"/>
              <a:t>leerlingen</a:t>
            </a:r>
            <a:r>
              <a:rPr lang="en-US" sz="3200" dirty="0"/>
              <a:t> met lees-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spellingproblemen</a:t>
            </a:r>
            <a:endParaRPr lang="en-US" sz="3200" dirty="0"/>
          </a:p>
          <a:p>
            <a:pPr marL="514350" indent="-514350">
              <a:buFont typeface="+mj-lt"/>
              <a:buAutoNum type="alphaUcPeriod"/>
            </a:pPr>
            <a:endParaRPr lang="en-US" sz="3200" dirty="0"/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/>
              <a:t>dat</a:t>
            </a:r>
            <a:r>
              <a:rPr lang="en-US" sz="3200" dirty="0"/>
              <a:t> </a:t>
            </a:r>
            <a:r>
              <a:rPr lang="en-US" sz="3200" dirty="0" err="1"/>
              <a:t>er</a:t>
            </a:r>
            <a:r>
              <a:rPr lang="en-US" sz="3200" dirty="0"/>
              <a:t> (</a:t>
            </a:r>
            <a:r>
              <a:rPr lang="en-US" sz="3200" dirty="0" err="1"/>
              <a:t>te</a:t>
            </a:r>
            <a:r>
              <a:rPr lang="en-US" sz="3200" dirty="0"/>
              <a:t>) </a:t>
            </a:r>
            <a:r>
              <a:rPr lang="en-US" sz="3200" dirty="0" err="1"/>
              <a:t>veel</a:t>
            </a:r>
            <a:r>
              <a:rPr lang="en-US" sz="3200" dirty="0"/>
              <a:t> </a:t>
            </a:r>
            <a:r>
              <a:rPr lang="en-US" sz="3200" dirty="0" err="1"/>
              <a:t>kinderen</a:t>
            </a:r>
            <a:r>
              <a:rPr lang="en-US" sz="3200" dirty="0"/>
              <a:t> met lees-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spellingproblemen</a:t>
            </a:r>
            <a:r>
              <a:rPr lang="en-US" sz="3200" dirty="0"/>
              <a:t> </a:t>
            </a:r>
            <a:r>
              <a:rPr lang="en-US" sz="3200" dirty="0" err="1"/>
              <a:t>zijn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3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9759-5123-574C-B6E6-21AB0286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502" y="3435645"/>
            <a:ext cx="11393326" cy="1079500"/>
          </a:xfrm>
        </p:spPr>
        <p:txBody>
          <a:bodyPr/>
          <a:lstStyle/>
          <a:p>
            <a:r>
              <a:rPr lang="en-US" sz="9600" dirty="0" err="1"/>
              <a:t>Definitie</a:t>
            </a:r>
            <a:r>
              <a:rPr lang="en-US" sz="9600" dirty="0"/>
              <a:t> van </a:t>
            </a:r>
            <a:r>
              <a:rPr lang="en-US" sz="9600" dirty="0" err="1"/>
              <a:t>dyslexie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5979278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9339" y="640997"/>
            <a:ext cx="603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Definitie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van de SDN (2016)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5AAD-90DF-E640-ABE0-7565318F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39" y="1516834"/>
            <a:ext cx="15646473" cy="6750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200000"/>
              </a:lnSpc>
              <a:buNone/>
            </a:pPr>
            <a:r>
              <a:rPr lang="en-US" sz="4000" dirty="0" err="1"/>
              <a:t>Dyslexie</a:t>
            </a:r>
            <a:r>
              <a:rPr lang="en-US" sz="4000" dirty="0"/>
              <a:t> is </a:t>
            </a:r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specifieke</a:t>
            </a:r>
            <a:r>
              <a:rPr lang="en-US" sz="4000" dirty="0"/>
              <a:t> </a:t>
            </a:r>
            <a:r>
              <a:rPr lang="en-US" sz="4000" dirty="0" err="1"/>
              <a:t>leerstoornis</a:t>
            </a:r>
            <a:r>
              <a:rPr lang="en-US" sz="4000" dirty="0"/>
              <a:t> die </a:t>
            </a:r>
            <a:r>
              <a:rPr lang="en-US" sz="4000" dirty="0" err="1"/>
              <a:t>zich</a:t>
            </a:r>
            <a:r>
              <a:rPr lang="en-US" sz="4000" dirty="0"/>
              <a:t> </a:t>
            </a:r>
            <a:r>
              <a:rPr lang="en-US" sz="4000" dirty="0" err="1"/>
              <a:t>kenmerkt</a:t>
            </a:r>
            <a:r>
              <a:rPr lang="en-US" sz="4000" dirty="0"/>
              <a:t> door </a:t>
            </a:r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hardnekkig</a:t>
            </a:r>
            <a:r>
              <a:rPr lang="en-US" sz="4000" dirty="0"/>
              <a:t> </a:t>
            </a:r>
            <a:r>
              <a:rPr lang="en-US" sz="4000" dirty="0" err="1"/>
              <a:t>probleem</a:t>
            </a:r>
            <a:r>
              <a:rPr lang="en-US" sz="4000" baseline="30000" dirty="0"/>
              <a:t> </a:t>
            </a:r>
            <a:r>
              <a:rPr lang="en-US" sz="4000" dirty="0"/>
              <a:t>in het </a:t>
            </a:r>
            <a:r>
              <a:rPr lang="en-US" sz="4000" dirty="0" err="1"/>
              <a:t>aanleren</a:t>
            </a:r>
            <a:r>
              <a:rPr lang="en-US" sz="4000" dirty="0"/>
              <a:t> van </a:t>
            </a:r>
            <a:r>
              <a:rPr lang="en-US" sz="4000" dirty="0" err="1"/>
              <a:t>accuraat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vlot</a:t>
            </a:r>
            <a:r>
              <a:rPr lang="en-US" sz="4000" dirty="0"/>
              <a:t> </a:t>
            </a:r>
            <a:r>
              <a:rPr lang="en-US" sz="4000" dirty="0" err="1"/>
              <a:t>lezen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/of </a:t>
            </a:r>
            <a:r>
              <a:rPr lang="en-US" sz="4000" dirty="0" err="1"/>
              <a:t>spellen</a:t>
            </a:r>
            <a:r>
              <a:rPr lang="en-US" sz="4000" dirty="0"/>
              <a:t> op </a:t>
            </a:r>
            <a:r>
              <a:rPr lang="en-US" sz="4000" dirty="0" err="1"/>
              <a:t>woordniveau</a:t>
            </a:r>
            <a:r>
              <a:rPr lang="en-US" sz="4000" dirty="0"/>
              <a:t>, </a:t>
            </a:r>
            <a:r>
              <a:rPr lang="en-US" sz="4000" dirty="0" err="1"/>
              <a:t>dat</a:t>
            </a:r>
            <a:r>
              <a:rPr lang="en-US" sz="4000" dirty="0"/>
              <a:t> </a:t>
            </a:r>
            <a:r>
              <a:rPr lang="en-US" sz="4000" dirty="0" err="1"/>
              <a:t>niet</a:t>
            </a:r>
            <a:r>
              <a:rPr lang="en-US" sz="4000" dirty="0"/>
              <a:t> het </a:t>
            </a:r>
            <a:r>
              <a:rPr lang="en-US" sz="4000" dirty="0" err="1"/>
              <a:t>gevolg</a:t>
            </a:r>
            <a:r>
              <a:rPr lang="en-US" sz="4000" dirty="0"/>
              <a:t> is van </a:t>
            </a:r>
            <a:r>
              <a:rPr lang="en-US" sz="4000" dirty="0" err="1"/>
              <a:t>omgevingsfactoren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/of </a:t>
            </a:r>
            <a:r>
              <a:rPr lang="en-US" sz="4000" dirty="0" err="1"/>
              <a:t>een</a:t>
            </a:r>
            <a:r>
              <a:rPr lang="en-US" sz="4000" dirty="0"/>
              <a:t> </a:t>
            </a:r>
            <a:r>
              <a:rPr lang="en-US" sz="4000" dirty="0" err="1"/>
              <a:t>lichamelijke</a:t>
            </a:r>
            <a:r>
              <a:rPr lang="en-US" sz="4000" dirty="0"/>
              <a:t>, </a:t>
            </a:r>
            <a:r>
              <a:rPr lang="en-US" sz="4000" dirty="0" err="1"/>
              <a:t>neurologische</a:t>
            </a:r>
            <a:r>
              <a:rPr lang="en-US" sz="4000" dirty="0"/>
              <a:t> of </a:t>
            </a:r>
            <a:r>
              <a:rPr lang="en-US" sz="4000" dirty="0" err="1"/>
              <a:t>algemene</a:t>
            </a:r>
            <a:r>
              <a:rPr lang="en-US" sz="4000" dirty="0"/>
              <a:t> </a:t>
            </a:r>
            <a:r>
              <a:rPr lang="en-US" sz="4000" dirty="0" err="1"/>
              <a:t>verstandelijke</a:t>
            </a:r>
            <a:r>
              <a:rPr lang="en-US" sz="4000" dirty="0"/>
              <a:t> </a:t>
            </a:r>
            <a:r>
              <a:rPr lang="en-US" sz="4000" dirty="0" err="1"/>
              <a:t>beperking</a:t>
            </a:r>
            <a:endParaRPr lang="en-US" sz="4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4107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5322" y="565733"/>
            <a:ext cx="1005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Er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is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sprake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van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Dyslexie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onder</a:t>
            </a:r>
            <a:r>
              <a:rPr lang="en-GB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3 </a:t>
            </a:r>
            <a:r>
              <a:rPr lang="en-GB" sz="4000" b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voorwaarden</a:t>
            </a:r>
            <a:endParaRPr lang="en-GB" sz="40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25AAD-90DF-E640-ABE0-7565318F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61" y="1548882"/>
            <a:ext cx="16336939" cy="68673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250000"/>
              </a:lnSpc>
              <a:buFont typeface="+mj-lt"/>
              <a:buAutoNum type="alphaLcParenR"/>
            </a:pPr>
            <a:r>
              <a:rPr lang="en-US" sz="4000" dirty="0" err="1">
                <a:solidFill>
                  <a:srgbClr val="C00000"/>
                </a:solidFill>
              </a:rPr>
              <a:t>Significante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achterstand</a:t>
            </a:r>
            <a:r>
              <a:rPr lang="en-US" sz="4000" dirty="0">
                <a:solidFill>
                  <a:srgbClr val="C00000"/>
                </a:solidFill>
              </a:rPr>
              <a:t>:</a:t>
            </a:r>
            <a:r>
              <a:rPr lang="en-US" sz="4000" dirty="0"/>
              <a:t> </a:t>
            </a:r>
            <a:r>
              <a:rPr lang="en-US" sz="4000" dirty="0" err="1"/>
              <a:t>kwantificeerbaar</a:t>
            </a:r>
            <a:r>
              <a:rPr lang="en-US" sz="4000" dirty="0"/>
              <a:t> lager </a:t>
            </a:r>
            <a:r>
              <a:rPr lang="en-US" sz="4000" dirty="0" err="1"/>
              <a:t>niveau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verwacht</a:t>
            </a:r>
            <a:endParaRPr lang="en-US" sz="4000" dirty="0"/>
          </a:p>
          <a:p>
            <a:pPr>
              <a:lnSpc>
                <a:spcPct val="250000"/>
              </a:lnSpc>
              <a:buFont typeface="+mj-lt"/>
              <a:buAutoNum type="alphaLcParenR"/>
            </a:pPr>
            <a:r>
              <a:rPr lang="en-US" sz="4000" dirty="0" err="1">
                <a:solidFill>
                  <a:srgbClr val="C00000"/>
                </a:solidFill>
              </a:rPr>
              <a:t>Hardnekkige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achterstand</a:t>
            </a:r>
            <a:r>
              <a:rPr lang="en-US" sz="4000" dirty="0">
                <a:solidFill>
                  <a:srgbClr val="C00000"/>
                </a:solidFill>
              </a:rPr>
              <a:t>: </a:t>
            </a:r>
            <a:r>
              <a:rPr lang="en-US" sz="4000" dirty="0" err="1"/>
              <a:t>ondanks</a:t>
            </a:r>
            <a:r>
              <a:rPr lang="en-US" sz="4000" dirty="0"/>
              <a:t> extra </a:t>
            </a:r>
            <a:r>
              <a:rPr lang="en-US" sz="4000" dirty="0" err="1"/>
              <a:t>instructie</a:t>
            </a:r>
            <a:r>
              <a:rPr lang="en-US" sz="4000" dirty="0"/>
              <a:t> </a:t>
            </a:r>
            <a:r>
              <a:rPr lang="en-US" sz="4000" dirty="0" err="1"/>
              <a:t>geen</a:t>
            </a:r>
            <a:r>
              <a:rPr lang="en-US" sz="4000" dirty="0"/>
              <a:t> </a:t>
            </a:r>
            <a:r>
              <a:rPr lang="en-US" sz="4000" dirty="0" err="1"/>
              <a:t>vooruitgang</a:t>
            </a:r>
            <a:endParaRPr lang="en-US" sz="4000" dirty="0"/>
          </a:p>
          <a:p>
            <a:pPr>
              <a:lnSpc>
                <a:spcPct val="250000"/>
              </a:lnSpc>
              <a:buFont typeface="+mj-lt"/>
              <a:buAutoNum type="alphaLcParenR"/>
            </a:pPr>
            <a:r>
              <a:rPr lang="en-US" sz="4000" dirty="0" err="1">
                <a:solidFill>
                  <a:srgbClr val="C00000"/>
                </a:solidFill>
              </a:rPr>
              <a:t>Exclusie</a:t>
            </a:r>
            <a:r>
              <a:rPr lang="en-US" sz="4000" dirty="0">
                <a:solidFill>
                  <a:srgbClr val="C00000"/>
                </a:solidFill>
              </a:rPr>
              <a:t>: </a:t>
            </a:r>
            <a:r>
              <a:rPr lang="en-US" sz="4000" dirty="0" err="1"/>
              <a:t>factoren</a:t>
            </a:r>
            <a:r>
              <a:rPr lang="en-US" sz="4000" dirty="0"/>
              <a:t> die </a:t>
            </a:r>
            <a:r>
              <a:rPr lang="en-US" sz="4000" dirty="0" err="1"/>
              <a:t>leren</a:t>
            </a:r>
            <a:r>
              <a:rPr lang="en-US" sz="4000" dirty="0"/>
              <a:t> </a:t>
            </a:r>
            <a:r>
              <a:rPr lang="en-US" sz="4000" dirty="0" err="1"/>
              <a:t>lezen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spellen</a:t>
            </a:r>
            <a:r>
              <a:rPr lang="en-US" sz="4000" dirty="0"/>
              <a:t> </a:t>
            </a:r>
            <a:r>
              <a:rPr lang="en-US" sz="4000" dirty="0" err="1"/>
              <a:t>hebben</a:t>
            </a:r>
            <a:r>
              <a:rPr lang="en-US" sz="4000" dirty="0"/>
              <a:t> </a:t>
            </a:r>
            <a:r>
              <a:rPr lang="en-US" sz="4000" dirty="0" err="1"/>
              <a:t>kunnen</a:t>
            </a:r>
            <a:r>
              <a:rPr lang="en-US" sz="4000" dirty="0"/>
              <a:t> </a:t>
            </a:r>
            <a:r>
              <a:rPr lang="en-US" sz="4000" dirty="0" err="1"/>
              <a:t>belemmeren</a:t>
            </a:r>
            <a:endParaRPr lang="en-US" sz="4000" dirty="0"/>
          </a:p>
          <a:p>
            <a:pPr>
              <a:lnSpc>
                <a:spcPct val="250000"/>
              </a:lnSpc>
              <a:buFont typeface="+mj-lt"/>
              <a:buAutoNum type="alphaLcParenR"/>
            </a:pPr>
            <a:endParaRPr lang="en-US" sz="3600" dirty="0"/>
          </a:p>
          <a:p>
            <a:pPr>
              <a:lnSpc>
                <a:spcPct val="200000"/>
              </a:lnSpc>
              <a:buFont typeface="+mj-lt"/>
              <a:buAutoNum type="alphaLcParenR"/>
            </a:pPr>
            <a:endParaRPr lang="en-US" sz="3600" dirty="0"/>
          </a:p>
          <a:p>
            <a:pPr>
              <a:buFont typeface="+mj-lt"/>
              <a:buAutoNum type="alphaLcParenR"/>
            </a:pP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49438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8FB0-DE6B-CD49-B5DB-A3E939A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51" y="646080"/>
            <a:ext cx="14889249" cy="716189"/>
          </a:xfrm>
        </p:spPr>
        <p:txBody>
          <a:bodyPr/>
          <a:lstStyle/>
          <a:p>
            <a:r>
              <a:rPr lang="nl-NL" sz="4000" dirty="0"/>
              <a:t>Significante achterstand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FC8FE-99C8-D242-BD5E-8CBF680A0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620" y="1725580"/>
            <a:ext cx="15210512" cy="23413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4F222B-C0DA-4B43-A8C4-477445FED045}"/>
              </a:ext>
            </a:extLst>
          </p:cNvPr>
          <p:cNvSpPr txBox="1"/>
          <p:nvPr/>
        </p:nvSpPr>
        <p:spPr>
          <a:xfrm>
            <a:off x="13218712" y="4066884"/>
            <a:ext cx="3359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+mn-lt"/>
              </a:rPr>
              <a:t>(SDN, 2016, p. 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01BA1C-4151-D447-9674-84BFB8B84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51" y="4328494"/>
            <a:ext cx="9242083" cy="45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85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Basis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2BAC25B1-1415-3B4E-A156-CFC38684E8EB}"/>
    </a:ext>
  </a:extLst>
</a:theme>
</file>

<file path=ppt/theme/theme2.xml><?xml version="1.0" encoding="utf-8"?>
<a:theme xmlns:a="http://schemas.openxmlformats.org/drawingml/2006/main" name="Titel N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U_PPT_NL_Algemeen" id="{86836686-F471-7742-B28E-E98D69952499}" vid="{F5B933A8-1ED1-BC44-8E12-2C8117424C5F}"/>
    </a:ext>
  </a:extLst>
</a:theme>
</file>

<file path=ppt/theme/theme3.xml><?xml version="1.0" encoding="utf-8"?>
<a:theme xmlns:a="http://schemas.openxmlformats.org/drawingml/2006/main" name="Radboud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dboudSlide" id="{49F72B99-AADC-564B-B46A-D37C665098A3}" vid="{CE563926-385D-BC40-ABD9-C92D861EED04}"/>
    </a:ext>
  </a:extLst>
</a:theme>
</file>

<file path=ppt/theme/theme4.xml><?xml version="1.0" encoding="utf-8"?>
<a:theme xmlns:a="http://schemas.openxmlformats.org/drawingml/2006/main" name="Radboud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dboudTitle" id="{307CF58A-5B50-894D-B83D-EDE31FEE256F}" vid="{358DDE10-A666-E542-A289-128AE39572DB}"/>
    </a:ext>
  </a:extLst>
</a:theme>
</file>

<file path=ppt/theme/theme5.xml><?xml version="1.0" encoding="utf-8"?>
<a:theme xmlns:a="http://schemas.openxmlformats.org/drawingml/2006/main" name="1_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RU_PPT_NL_Algemeen</Template>
  <TotalTime>4696</TotalTime>
  <Words>1623</Words>
  <Application>Microsoft Macintosh PowerPoint</Application>
  <PresentationFormat>Custom</PresentationFormat>
  <Paragraphs>194</Paragraphs>
  <Slides>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Helvetica</vt:lpstr>
      <vt:lpstr>Lucida Grande</vt:lpstr>
      <vt:lpstr>Wingdings</vt:lpstr>
      <vt:lpstr>1_Basis NL</vt:lpstr>
      <vt:lpstr>Titel NL</vt:lpstr>
      <vt:lpstr>RadboudSlide</vt:lpstr>
      <vt:lpstr>RadboudTitle</vt:lpstr>
      <vt:lpstr>1_RU Titeldia's</vt:lpstr>
      <vt:lpstr>2_RU Titeldia's</vt:lpstr>
      <vt:lpstr>Is Dyslexie een Stoornis?</vt:lpstr>
      <vt:lpstr>De aanleiding</vt:lpstr>
      <vt:lpstr>PowerPoint Presentation</vt:lpstr>
      <vt:lpstr>PowerPoint Presentation</vt:lpstr>
      <vt:lpstr>Bijsluiter          Opmerking vooraf        Waarschuwing  </vt:lpstr>
      <vt:lpstr>Definitie van dyslexie</vt:lpstr>
      <vt:lpstr>PowerPoint Presentation</vt:lpstr>
      <vt:lpstr>PowerPoint Presentation</vt:lpstr>
      <vt:lpstr>Significante achterstand</vt:lpstr>
      <vt:lpstr>Hardnekkige achterstand</vt:lpstr>
      <vt:lpstr>Exclusiefactoren</vt:lpstr>
      <vt:lpstr>Conclusies over de definitie</vt:lpstr>
      <vt:lpstr>Genetische, neurologische of cognitieve aanwijzingen….?</vt:lpstr>
      <vt:lpstr>Vermeende rol van genen</vt:lpstr>
      <vt:lpstr>Vermeende rol van hersenstructuren</vt:lpstr>
      <vt:lpstr>Vermeende bronnen c.q. verklaringen</vt:lpstr>
      <vt:lpstr>Conclusie: bruikbare diagnostische methoden, zoals een specifiek</vt:lpstr>
      <vt:lpstr>Twee belangrijke misvattingen</vt:lpstr>
      <vt:lpstr>PowerPoint Presentation</vt:lpstr>
      <vt:lpstr>PowerPoint Presentation</vt:lpstr>
      <vt:lpstr>PowerPoint Presentation</vt:lpstr>
      <vt:lpstr>Begaafdheidsprofielen zijn grillig</vt:lpstr>
      <vt:lpstr>PowerPoint Presentation</vt:lpstr>
      <vt:lpstr>Er is hoop!</vt:lpstr>
      <vt:lpstr>Een economisch problem (een beetje natte vingerwerk)</vt:lpstr>
      <vt:lpstr>Speciaal Basisonderwijs (1e leerjaar)</vt:lpstr>
      <vt:lpstr>Regulier onderwijs</vt:lpstr>
      <vt:lpstr>Resultaten RID en Stichting Taalhulp (ca. 40 wekelijkse behandelingen)</vt:lpstr>
      <vt:lpstr>De moraal van dit verhaal</vt:lpstr>
      <vt:lpstr>PowerPoint Presentation</vt:lpstr>
    </vt:vector>
  </TitlesOfParts>
  <Company>Radboud Universiteit Nijmegen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Kramer, I.J. (Ilja)</dc:creator>
  <cp:lastModifiedBy>Anna M.T. Bosman</cp:lastModifiedBy>
  <cp:revision>220</cp:revision>
  <cp:lastPrinted>2017-01-24T09:58:55Z</cp:lastPrinted>
  <dcterms:created xsi:type="dcterms:W3CDTF">2017-03-20T07:59:42Z</dcterms:created>
  <dcterms:modified xsi:type="dcterms:W3CDTF">2020-01-10T14:10:33Z</dcterms:modified>
</cp:coreProperties>
</file>